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2" r:id="rId7"/>
    <p:sldId id="263" r:id="rId8"/>
    <p:sldId id="280" r:id="rId9"/>
    <p:sldId id="261" r:id="rId10"/>
    <p:sldId id="264" r:id="rId11"/>
    <p:sldId id="279" r:id="rId12"/>
    <p:sldId id="265" r:id="rId13"/>
    <p:sldId id="275" r:id="rId14"/>
    <p:sldId id="266" r:id="rId15"/>
    <p:sldId id="276" r:id="rId16"/>
    <p:sldId id="274" r:id="rId17"/>
    <p:sldId id="277" r:id="rId18"/>
    <p:sldId id="281" r:id="rId19"/>
    <p:sldId id="285" r:id="rId20"/>
    <p:sldId id="282" r:id="rId21"/>
    <p:sldId id="286" r:id="rId22"/>
  </p:sldIdLst>
  <p:sldSz cx="6858000" cy="9144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6B38"/>
    <a:srgbClr val="CC9900"/>
    <a:srgbClr val="339933"/>
    <a:srgbClr val="19C3FF"/>
    <a:srgbClr val="FF6600"/>
    <a:srgbClr val="FF3300"/>
    <a:srgbClr val="261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78" autoAdjust="0"/>
  </p:normalViewPr>
  <p:slideViewPr>
    <p:cSldViewPr>
      <p:cViewPr>
        <p:scale>
          <a:sx n="57" d="100"/>
          <a:sy n="57" d="100"/>
        </p:scale>
        <p:origin x="-2154" y="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15854-9BFA-413B-AC28-8A878D9138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0BF5A-1CCF-4B91-BCEF-49DEEB90AC9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413A0-871F-4ED2-BED9-2683A5E15A8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A73EE-FF44-4A20-A9BD-FF3236F040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47AD4-B72A-4A77-A815-33A1177A9FB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A828C-2A67-44DD-A138-CD6F38F7A2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3F912-AF94-4720-BEB2-6A748331EBB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35316-186C-467C-9F6D-0BD228444D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935F0-8F91-4146-9501-64C0D8A17B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41FCD-DC4B-4778-A21F-BCB76EEE9EA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4EDAC-2B58-4773-AF82-6A95260101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76B57BB3-4D7E-4F81-B130-267E5B12F4A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bin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bin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bin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6858000" cy="3892493"/>
          </a:xfrm>
          <a:solidFill>
            <a:srgbClr val="CCFFCC"/>
          </a:solidFill>
          <a:ln w="57150" cap="flat" cmpd="thickThin">
            <a:solidFill>
              <a:srgbClr val="009900"/>
            </a:solidFill>
            <a:prstDash val="lgDash"/>
          </a:ln>
        </p:spPr>
        <p:txBody>
          <a:bodyPr anchor="ctr"/>
          <a:lstStyle/>
          <a:p>
            <a:pPr eaLnBrk="1" hangingPunct="1">
              <a:defRPr/>
            </a:pPr>
            <a:r>
              <a:rPr lang="ru-RU" altLang="ru-RU" sz="4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ПРАВИЛА ПОВЕДЕНИЯ </a:t>
            </a:r>
            <a:br>
              <a:rPr lang="ru-RU" altLang="ru-RU" sz="4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</a:br>
            <a:r>
              <a:rPr lang="ru-RU" altLang="ru-RU" sz="4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для детей</a:t>
            </a:r>
            <a:r>
              <a:rPr lang="ru-RU" altLang="ru-RU" sz="4800" smtClean="0"/>
              <a:t/>
            </a:r>
            <a:br>
              <a:rPr lang="ru-RU" altLang="ru-RU" sz="4800" smtClean="0"/>
            </a:br>
            <a:endParaRPr lang="ru-RU" altLang="ru-RU" sz="2800" dirty="0" smtClean="0">
              <a:solidFill>
                <a:schemeClr val="hlink"/>
              </a:solidFill>
            </a:endParaRPr>
          </a:p>
        </p:txBody>
      </p:sp>
      <p:pic>
        <p:nvPicPr>
          <p:cNvPr id="2052" name="Picture 12" descr="popu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53100"/>
            <a:ext cx="1524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4" descr="brodyagi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9363" y="4716463"/>
            <a:ext cx="29241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99"/>
            </a:gs>
            <a:gs pos="100000">
              <a:srgbClr val="33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6"/>
          <p:cNvSpPr>
            <a:spLocks noChangeArrowheads="1"/>
          </p:cNvSpPr>
          <p:nvPr/>
        </p:nvSpPr>
        <p:spPr bwMode="auto">
          <a:xfrm flipH="1">
            <a:off x="-2043113" y="4427538"/>
            <a:ext cx="8901113" cy="4716462"/>
          </a:xfrm>
          <a:prstGeom prst="rtTriangle">
            <a:avLst/>
          </a:prstGeom>
          <a:gradFill rotWithShape="1">
            <a:gsLst>
              <a:gs pos="0">
                <a:srgbClr val="A5B7A3"/>
              </a:gs>
              <a:gs pos="50000">
                <a:srgbClr val="BFCCBD"/>
              </a:gs>
              <a:gs pos="100000">
                <a:srgbClr val="A5B7A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6858000" cy="863601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9900"/>
                </a:solidFill>
                <a:latin typeface="Times New Roman" pitchFamily="18" charset="0"/>
              </a:rPr>
              <a:t>Не трогай бродячих кошек и собак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284538" y="827088"/>
            <a:ext cx="3600450" cy="1436687"/>
          </a:xfrm>
          <a:prstGeom prst="rect">
            <a:avLst/>
          </a:prstGeom>
          <a:solidFill>
            <a:schemeClr val="bg1">
              <a:alpha val="56862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latin typeface="Verdana" pitchFamily="34" charset="0"/>
              </a:rPr>
              <a:t>Не трогай – ты себе не враг –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latin typeface="Verdana" pitchFamily="34" charset="0"/>
              </a:rPr>
              <a:t>Бродячих кошек и собак.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latin typeface="Verdana" pitchFamily="34" charset="0"/>
              </a:rPr>
              <a:t>От них чесотку и лишай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latin typeface="Verdana" pitchFamily="34" charset="0"/>
              </a:rPr>
              <a:t>Легко подхватишь невзначай.</a:t>
            </a:r>
          </a:p>
        </p:txBody>
      </p:sp>
      <p:pic>
        <p:nvPicPr>
          <p:cNvPr id="11270" name="Picture 5" descr="brodya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2738438"/>
            <a:ext cx="6784975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EF1F2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8"/>
          <p:cNvSpPr>
            <a:spLocks noChangeArrowheads="1"/>
          </p:cNvSpPr>
          <p:nvPr/>
        </p:nvSpPr>
        <p:spPr bwMode="auto">
          <a:xfrm rot="10800000">
            <a:off x="0" y="7092950"/>
            <a:ext cx="6858000" cy="2051050"/>
          </a:xfrm>
          <a:custGeom>
            <a:avLst/>
            <a:gdLst>
              <a:gd name="T0" fmla="*/ 6858000 w 21600"/>
              <a:gd name="T1" fmla="*/ 1025525 h 21600"/>
              <a:gd name="T2" fmla="*/ 3429000 w 21600"/>
              <a:gd name="T3" fmla="*/ 2051050 h 21600"/>
              <a:gd name="T4" fmla="*/ 0 w 21600"/>
              <a:gd name="T5" fmla="*/ 1025525 h 21600"/>
              <a:gd name="T6" fmla="*/ 3429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6858000" cy="863601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9900"/>
                </a:solidFill>
                <a:latin typeface="Times New Roman" pitchFamily="18" charset="0"/>
              </a:rPr>
              <a:t>Не трогай бродячих кошек и собак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1650" y="827088"/>
            <a:ext cx="3816350" cy="703262"/>
          </a:xfrm>
          <a:prstGeom prst="rect">
            <a:avLst/>
          </a:prstGeom>
          <a:solidFill>
            <a:schemeClr val="bg1">
              <a:alpha val="5294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Погладишь – можешь заразиться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И будешь вынужден лечиться.</a:t>
            </a:r>
          </a:p>
        </p:txBody>
      </p:sp>
      <p:pic>
        <p:nvPicPr>
          <p:cNvPr id="12293" name="Picture 6" descr="brodya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51500"/>
            <a:ext cx="345598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brodyag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5925" y="2627313"/>
            <a:ext cx="3902075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6858000" cy="892176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9900"/>
                </a:solidFill>
                <a:latin typeface="Times New Roman" pitchFamily="18" charset="0"/>
              </a:rPr>
              <a:t>Не разговаривай по телефону с незнакомыми людьми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544888" y="827088"/>
            <a:ext cx="3313112" cy="2170112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Если телефон звонит,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Кто-то в трубку говорит: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 Как тебя зовут, малыш?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Дома с кем сейчас сидишь?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Ничего не отвечай,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Срочно маму подзывай!</a:t>
            </a:r>
          </a:p>
        </p:txBody>
      </p:sp>
      <p:pic>
        <p:nvPicPr>
          <p:cNvPr id="13317" name="Picture 6" descr="te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27313"/>
            <a:ext cx="66675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333375" y="1979613"/>
            <a:ext cx="358775" cy="3587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1700213" y="2555875"/>
            <a:ext cx="431800" cy="431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1125538" y="3779838"/>
            <a:ext cx="431800" cy="431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565400" y="1979613"/>
            <a:ext cx="647700" cy="6477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716338" y="4572000"/>
            <a:ext cx="504825" cy="5032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1916113" y="1258888"/>
            <a:ext cx="431800" cy="431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622300" y="2989263"/>
            <a:ext cx="358775" cy="3587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85549E-6 5E-6 L 4.85549E-6 -0.362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56647E-6 -2.77778E-7 L -0.01041 -0.5354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532 -5.55556E-7 L 0.0208 -0.6258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7.51445E-7 2.77778E-7 L -0.00532 -0.3267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08092E-6 3.61111E-6 L -0.00532 -0.2953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85549E-6 5E-6 L 4.85549E-6 -0.36233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08092E-6 3.61111E-6 L -0.00532 -0.29532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6858000" cy="892176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9900"/>
                </a:solidFill>
                <a:latin typeface="Times New Roman" pitchFamily="18" charset="0"/>
              </a:rPr>
              <a:t>Не разговаривай по телефону с незнакомыми людьми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644900" y="7707313"/>
            <a:ext cx="3213100" cy="1436687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Если взрослых дома нет,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Не веди ни с кем бесед!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 - До свидания! -  скажи,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Быстро трубку положи.</a:t>
            </a:r>
          </a:p>
        </p:txBody>
      </p:sp>
      <p:pic>
        <p:nvPicPr>
          <p:cNvPr id="14340" name="Picture 6" descr="tel2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850" y="1619250"/>
            <a:ext cx="68834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Oval 7"/>
          <p:cNvSpPr>
            <a:spLocks noChangeArrowheads="1"/>
          </p:cNvSpPr>
          <p:nvPr/>
        </p:nvSpPr>
        <p:spPr bwMode="auto">
          <a:xfrm>
            <a:off x="333375" y="1476375"/>
            <a:ext cx="358775" cy="3587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342" name="Oval 8"/>
          <p:cNvSpPr>
            <a:spLocks noChangeArrowheads="1"/>
          </p:cNvSpPr>
          <p:nvPr/>
        </p:nvSpPr>
        <p:spPr bwMode="auto">
          <a:xfrm>
            <a:off x="4221163" y="1331913"/>
            <a:ext cx="431800" cy="431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343" name="Oval 12"/>
          <p:cNvSpPr>
            <a:spLocks noChangeArrowheads="1"/>
          </p:cNvSpPr>
          <p:nvPr/>
        </p:nvSpPr>
        <p:spPr bwMode="auto">
          <a:xfrm>
            <a:off x="1412875" y="1763713"/>
            <a:ext cx="431800" cy="431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344" name="Oval 13"/>
          <p:cNvSpPr>
            <a:spLocks noChangeArrowheads="1"/>
          </p:cNvSpPr>
          <p:nvPr/>
        </p:nvSpPr>
        <p:spPr bwMode="auto">
          <a:xfrm>
            <a:off x="2349500" y="1116013"/>
            <a:ext cx="647700" cy="6477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345" name="Oval 14"/>
          <p:cNvSpPr>
            <a:spLocks noChangeArrowheads="1"/>
          </p:cNvSpPr>
          <p:nvPr/>
        </p:nvSpPr>
        <p:spPr bwMode="auto">
          <a:xfrm>
            <a:off x="4724400" y="2916238"/>
            <a:ext cx="647700" cy="6477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346" name="Oval 15"/>
          <p:cNvSpPr>
            <a:spLocks noChangeArrowheads="1"/>
          </p:cNvSpPr>
          <p:nvPr/>
        </p:nvSpPr>
        <p:spPr bwMode="auto">
          <a:xfrm>
            <a:off x="4940300" y="1979613"/>
            <a:ext cx="431800" cy="431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347" name="Oval 16"/>
          <p:cNvSpPr>
            <a:spLocks noChangeArrowheads="1"/>
          </p:cNvSpPr>
          <p:nvPr/>
        </p:nvSpPr>
        <p:spPr bwMode="auto">
          <a:xfrm>
            <a:off x="6021388" y="1258888"/>
            <a:ext cx="577850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348" name="Oval 17"/>
          <p:cNvSpPr>
            <a:spLocks noChangeArrowheads="1"/>
          </p:cNvSpPr>
          <p:nvPr/>
        </p:nvSpPr>
        <p:spPr bwMode="auto">
          <a:xfrm>
            <a:off x="6165850" y="3419475"/>
            <a:ext cx="431800" cy="431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100000">
              <a:srgbClr val="A5B7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900113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9900"/>
                </a:solidFill>
                <a:latin typeface="Times New Roman" pitchFamily="18" charset="0"/>
              </a:rPr>
              <a:t>Не трогай розетки!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84538" y="900113"/>
            <a:ext cx="3573462" cy="1436687"/>
          </a:xfrm>
          <a:prstGeom prst="rect">
            <a:avLst/>
          </a:prstGeom>
          <a:solidFill>
            <a:schemeClr val="bg1">
              <a:alpha val="78038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Ты, малыш, запомнить должен: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Будь с розеткой осторожен!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С ней нельзя никак играть,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Гвоздики в нее совать.</a:t>
            </a:r>
          </a:p>
        </p:txBody>
      </p:sp>
      <p:pic>
        <p:nvPicPr>
          <p:cNvPr id="15364" name="Picture 5" descr="k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7350" y="7019925"/>
            <a:ext cx="76771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rozet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1979613"/>
            <a:ext cx="66675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1484313" y="900113"/>
            <a:ext cx="0" cy="6264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368" name="Picture 9" descr="chas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913" y="1116013"/>
            <a:ext cx="10382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100000">
              <a:srgbClr val="A5B7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k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5913" y="7308850"/>
            <a:ext cx="7677151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755650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9900"/>
                </a:solidFill>
                <a:latin typeface="Times New Roman" pitchFamily="18" charset="0"/>
              </a:rPr>
              <a:t>Не трогай розетки!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3328988" y="755650"/>
            <a:ext cx="3529012" cy="1436688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Сунешь гвоздик ненароком –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И тебя ударит током,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Так ударит, что, прости,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Могут даже не спасти.</a:t>
            </a:r>
          </a:p>
        </p:txBody>
      </p:sp>
      <p:pic>
        <p:nvPicPr>
          <p:cNvPr id="16389" name="Picture 5" descr="rozetk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1438" y="2916238"/>
            <a:ext cx="5732462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100888" y="-396875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1557338" y="755650"/>
            <a:ext cx="0" cy="655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392" name="Picture 9" descr="chas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8913" y="900113"/>
            <a:ext cx="10382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6" fill="hold"/>
                                        <p:tgtEl>
                                          <p:spTgt spid="225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911225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9900"/>
                </a:solidFill>
                <a:latin typeface="Times New Roman" pitchFamily="18" charset="0"/>
              </a:rPr>
              <a:t>Не перевешивайся за перила балкона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900113"/>
            <a:ext cx="3573463" cy="1436687"/>
          </a:xfrm>
          <a:prstGeom prst="rect">
            <a:avLst/>
          </a:prstGeom>
          <a:solidFill>
            <a:schemeClr val="bg1">
              <a:alpha val="76862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Выйдешь на балкон – так знай: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Там на стулья не вставай!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Это может быть опасно –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Падать сверху так ужасно!</a:t>
            </a:r>
          </a:p>
        </p:txBody>
      </p:sp>
      <p:pic>
        <p:nvPicPr>
          <p:cNvPr id="17412" name="Picture 5" descr="balkon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22513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balko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900113"/>
            <a:ext cx="5918200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911225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9900"/>
                </a:solidFill>
                <a:latin typeface="Times New Roman" pitchFamily="18" charset="0"/>
              </a:rPr>
              <a:t>Не перевешивайся за перила балкона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636838" y="900113"/>
            <a:ext cx="4221162" cy="14366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accent2"/>
                </a:solidFill>
                <a:latin typeface="Verdana" pitchFamily="34" charset="0"/>
              </a:rPr>
              <a:t>На перила не взбирайся,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accent2"/>
                </a:solidFill>
                <a:latin typeface="Verdana" pitchFamily="34" charset="0"/>
              </a:rPr>
              <a:t>Низко не перегибайся –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accent2"/>
                </a:solidFill>
                <a:latin typeface="Verdana" pitchFamily="34" charset="0"/>
              </a:rPr>
              <a:t>Будет сложно удержаться…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accent2"/>
                </a:solidFill>
                <a:latin typeface="Verdana" pitchFamily="34" charset="0"/>
              </a:rPr>
              <a:t>Ты ж не хочешь вниз сорваться?</a:t>
            </a:r>
          </a:p>
        </p:txBody>
      </p:sp>
      <p:pic>
        <p:nvPicPr>
          <p:cNvPr id="23561" name="Picture 9" descr="le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4313" y="4643438"/>
            <a:ext cx="2776537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balkon_l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8413" y="2195513"/>
            <a:ext cx="31527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E6B38"/>
            </a:gs>
            <a:gs pos="100000">
              <a:srgbClr val="49321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lif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1050"/>
            <a:ext cx="6613525" cy="7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6858000" cy="942976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9900"/>
                </a:solidFill>
                <a:latin typeface="Times New Roman" pitchFamily="18" charset="0"/>
              </a:rPr>
              <a:t>Не играй и не прыгай в лифте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0" y="900113"/>
            <a:ext cx="3141663" cy="1681162"/>
          </a:xfrm>
          <a:prstGeom prst="rect">
            <a:avLst/>
          </a:prstGeom>
          <a:solidFill>
            <a:srgbClr val="FFFF99">
              <a:alpha val="8901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В кабине лифта не играй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И кнопки зря не нажимай,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И прыгать тоже не годится,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Ведь может что-нибудь случиться:</a:t>
            </a:r>
          </a:p>
        </p:txBody>
      </p:sp>
      <p:sp>
        <p:nvSpPr>
          <p:cNvPr id="19461" name="AutoShape 9"/>
          <p:cNvSpPr>
            <a:spLocks noChangeArrowheads="1"/>
          </p:cNvSpPr>
          <p:nvPr/>
        </p:nvSpPr>
        <p:spPr bwMode="auto">
          <a:xfrm>
            <a:off x="0" y="8532813"/>
            <a:ext cx="6858000" cy="647700"/>
          </a:xfrm>
          <a:prstGeom prst="triangle">
            <a:avLst>
              <a:gd name="adj" fmla="val 46412"/>
            </a:avLst>
          </a:prstGeom>
          <a:solidFill>
            <a:srgbClr val="9E6B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pic>
        <p:nvPicPr>
          <p:cNvPr id="19462" name="Picture 6" descr="lift1_popug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5400" y="5591175"/>
            <a:ext cx="14478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3860800" y="1042988"/>
            <a:ext cx="2447925" cy="865187"/>
          </a:xfrm>
          <a:prstGeom prst="rect">
            <a:avLst/>
          </a:prstGeom>
          <a:solidFill>
            <a:srgbClr val="008000"/>
          </a:solidFill>
          <a:ln w="7620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3933825" y="1042988"/>
            <a:ext cx="2492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  <a:latin typeface="Verdana" pitchFamily="34" charset="0"/>
              </a:rPr>
              <a:t>ЛИФТ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  <a:latin typeface="Verdana" pitchFamily="34" charset="0"/>
              </a:rPr>
              <a:t> РАБОТАЕТ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7029450" cy="942976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9900"/>
                </a:solidFill>
                <a:latin typeface="Times New Roman" pitchFamily="18" charset="0"/>
              </a:rPr>
              <a:t>Не играй и не прыгай в лифте</a:t>
            </a:r>
          </a:p>
        </p:txBody>
      </p:sp>
      <p:pic>
        <p:nvPicPr>
          <p:cNvPr id="20483" name="Picture 5" descr="lift2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1835150"/>
            <a:ext cx="6711950" cy="72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900113"/>
            <a:ext cx="3941763" cy="1436687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bg1"/>
                </a:solidFill>
                <a:latin typeface="Verdana" pitchFamily="34" charset="0"/>
              </a:rPr>
              <a:t>Лифт опускаться перестанет,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bg1"/>
                </a:solidFill>
                <a:latin typeface="Verdana" pitchFamily="34" charset="0"/>
              </a:rPr>
              <a:t>Кабина наверху застрянет…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bg1"/>
                </a:solidFill>
                <a:latin typeface="Verdana" pitchFamily="34" charset="0"/>
              </a:rPr>
              <a:t>Не скоро явятся с подмогой,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bg1"/>
                </a:solidFill>
                <a:latin typeface="Verdana" pitchFamily="34" charset="0"/>
              </a:rPr>
              <a:t>Уж лучше лишнего не трогай!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4221163" y="1042988"/>
            <a:ext cx="2447925" cy="865187"/>
          </a:xfrm>
          <a:prstGeom prst="rect">
            <a:avLst/>
          </a:prstGeom>
          <a:solidFill>
            <a:srgbClr val="FF0000"/>
          </a:solidFill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4149725" y="1042988"/>
            <a:ext cx="2492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Verdana" pitchFamily="34" charset="0"/>
              </a:rPr>
              <a:t>ЛИФТ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Verdana" pitchFamily="34" charset="0"/>
              </a:rPr>
              <a:t>НЕ РАБОТАЕТ!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6858000" cy="690563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9900"/>
                </a:solidFill>
                <a:latin typeface="Times New Roman" pitchFamily="18" charset="0"/>
              </a:rPr>
              <a:t>Не играй со спичками – это опасно!</a:t>
            </a:r>
          </a:p>
        </p:txBody>
      </p:sp>
      <p:pic>
        <p:nvPicPr>
          <p:cNvPr id="3075" name="Picture 4" descr="спи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1162"/>
            <a:ext cx="6821791" cy="746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0" y="611188"/>
            <a:ext cx="3500438" cy="1069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Я спичек коробок нашел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И высыпал его на стол,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Хотел устроить фейерверк – 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9"/>
          <p:cNvGrpSpPr>
            <a:grpSpLocks/>
          </p:cNvGrpSpPr>
          <p:nvPr/>
        </p:nvGrpSpPr>
        <p:grpSpPr bwMode="auto">
          <a:xfrm>
            <a:off x="5300663" y="898525"/>
            <a:ext cx="1423987" cy="1441450"/>
            <a:chOff x="204" y="346"/>
            <a:chExt cx="1882" cy="1905"/>
          </a:xfrm>
        </p:grpSpPr>
        <p:sp>
          <p:nvSpPr>
            <p:cNvPr id="21546" name="Oval 50"/>
            <p:cNvSpPr>
              <a:spLocks noChangeArrowheads="1"/>
            </p:cNvSpPr>
            <p:nvPr/>
          </p:nvSpPr>
          <p:spPr bwMode="auto">
            <a:xfrm>
              <a:off x="839" y="935"/>
              <a:ext cx="590" cy="59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47" name="AutoShape 51"/>
            <p:cNvSpPr>
              <a:spLocks noChangeArrowheads="1"/>
            </p:cNvSpPr>
            <p:nvPr/>
          </p:nvSpPr>
          <p:spPr bwMode="auto">
            <a:xfrm>
              <a:off x="204" y="346"/>
              <a:ext cx="1882" cy="1905"/>
            </a:xfrm>
            <a:custGeom>
              <a:avLst/>
              <a:gdLst>
                <a:gd name="T0" fmla="*/ 941 w 21600"/>
                <a:gd name="T1" fmla="*/ 0 h 21600"/>
                <a:gd name="T2" fmla="*/ 276 w 21600"/>
                <a:gd name="T3" fmla="*/ 279 h 21600"/>
                <a:gd name="T4" fmla="*/ 0 w 21600"/>
                <a:gd name="T5" fmla="*/ 953 h 21600"/>
                <a:gd name="T6" fmla="*/ 276 w 21600"/>
                <a:gd name="T7" fmla="*/ 1626 h 21600"/>
                <a:gd name="T8" fmla="*/ 941 w 21600"/>
                <a:gd name="T9" fmla="*/ 1905 h 21600"/>
                <a:gd name="T10" fmla="*/ 1606 w 21600"/>
                <a:gd name="T11" fmla="*/ 1626 h 21600"/>
                <a:gd name="T12" fmla="*/ 1882 w 21600"/>
                <a:gd name="T13" fmla="*/ 953 h 21600"/>
                <a:gd name="T14" fmla="*/ 1606 w 21600"/>
                <a:gd name="T15" fmla="*/ 27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8 w 21600"/>
                <a:gd name="T25" fmla="*/ 3163 h 21600"/>
                <a:gd name="T26" fmla="*/ 18432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97" y="10800"/>
                  </a:moveTo>
                  <a:cubicBezTo>
                    <a:pt x="397" y="16545"/>
                    <a:pt x="5055" y="21203"/>
                    <a:pt x="10800" y="21203"/>
                  </a:cubicBezTo>
                  <a:cubicBezTo>
                    <a:pt x="16545" y="21203"/>
                    <a:pt x="21203" y="16545"/>
                    <a:pt x="21203" y="10800"/>
                  </a:cubicBezTo>
                  <a:cubicBezTo>
                    <a:pt x="21203" y="5055"/>
                    <a:pt x="16545" y="397"/>
                    <a:pt x="10800" y="397"/>
                  </a:cubicBezTo>
                  <a:cubicBezTo>
                    <a:pt x="5055" y="397"/>
                    <a:pt x="397" y="5055"/>
                    <a:pt x="397" y="10800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8" name="AutoShape 52"/>
            <p:cNvSpPr>
              <a:spLocks noChangeArrowheads="1"/>
            </p:cNvSpPr>
            <p:nvPr/>
          </p:nvSpPr>
          <p:spPr bwMode="auto">
            <a:xfrm>
              <a:off x="340" y="527"/>
              <a:ext cx="1587" cy="1516"/>
            </a:xfrm>
            <a:custGeom>
              <a:avLst/>
              <a:gdLst>
                <a:gd name="T0" fmla="*/ 793 w 21600"/>
                <a:gd name="T1" fmla="*/ 0 h 21600"/>
                <a:gd name="T2" fmla="*/ 232 w 21600"/>
                <a:gd name="T3" fmla="*/ 222 h 21600"/>
                <a:gd name="T4" fmla="*/ 0 w 21600"/>
                <a:gd name="T5" fmla="*/ 758 h 21600"/>
                <a:gd name="T6" fmla="*/ 232 w 21600"/>
                <a:gd name="T7" fmla="*/ 1294 h 21600"/>
                <a:gd name="T8" fmla="*/ 793 w 21600"/>
                <a:gd name="T9" fmla="*/ 1516 h 21600"/>
                <a:gd name="T10" fmla="*/ 1355 w 21600"/>
                <a:gd name="T11" fmla="*/ 1294 h 21600"/>
                <a:gd name="T12" fmla="*/ 1587 w 21600"/>
                <a:gd name="T13" fmla="*/ 758 h 21600"/>
                <a:gd name="T14" fmla="*/ 1355 w 21600"/>
                <a:gd name="T15" fmla="*/ 22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8 w 21600"/>
                <a:gd name="T25" fmla="*/ 3163 h 21600"/>
                <a:gd name="T26" fmla="*/ 18442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07" y="10800"/>
                  </a:moveTo>
                  <a:cubicBezTo>
                    <a:pt x="807" y="16319"/>
                    <a:pt x="5281" y="20793"/>
                    <a:pt x="10800" y="20793"/>
                  </a:cubicBezTo>
                  <a:cubicBezTo>
                    <a:pt x="16319" y="20793"/>
                    <a:pt x="20793" y="16319"/>
                    <a:pt x="20793" y="10800"/>
                  </a:cubicBezTo>
                  <a:cubicBezTo>
                    <a:pt x="20793" y="5281"/>
                    <a:pt x="16319" y="807"/>
                    <a:pt x="10800" y="807"/>
                  </a:cubicBezTo>
                  <a:cubicBezTo>
                    <a:pt x="5281" y="807"/>
                    <a:pt x="807" y="5281"/>
                    <a:pt x="807" y="10800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9" name="AutoShape 53"/>
            <p:cNvSpPr>
              <a:spLocks noChangeArrowheads="1"/>
            </p:cNvSpPr>
            <p:nvPr/>
          </p:nvSpPr>
          <p:spPr bwMode="auto">
            <a:xfrm>
              <a:off x="567" y="709"/>
              <a:ext cx="1134" cy="1088"/>
            </a:xfrm>
            <a:custGeom>
              <a:avLst/>
              <a:gdLst>
                <a:gd name="T0" fmla="*/ 567 w 21600"/>
                <a:gd name="T1" fmla="*/ 0 h 21600"/>
                <a:gd name="T2" fmla="*/ 166 w 21600"/>
                <a:gd name="T3" fmla="*/ 159 h 21600"/>
                <a:gd name="T4" fmla="*/ 0 w 21600"/>
                <a:gd name="T5" fmla="*/ 544 h 21600"/>
                <a:gd name="T6" fmla="*/ 166 w 21600"/>
                <a:gd name="T7" fmla="*/ 929 h 21600"/>
                <a:gd name="T8" fmla="*/ 567 w 21600"/>
                <a:gd name="T9" fmla="*/ 1088 h 21600"/>
                <a:gd name="T10" fmla="*/ 968 w 21600"/>
                <a:gd name="T11" fmla="*/ 929 h 21600"/>
                <a:gd name="T12" fmla="*/ 1134 w 21600"/>
                <a:gd name="T13" fmla="*/ 544 h 21600"/>
                <a:gd name="T14" fmla="*/ 968 w 21600"/>
                <a:gd name="T15" fmla="*/ 15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57 h 21600"/>
                <a:gd name="T26" fmla="*/ 18438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07" y="10800"/>
                  </a:moveTo>
                  <a:cubicBezTo>
                    <a:pt x="807" y="16319"/>
                    <a:pt x="5281" y="20793"/>
                    <a:pt x="10800" y="20793"/>
                  </a:cubicBezTo>
                  <a:cubicBezTo>
                    <a:pt x="16319" y="20793"/>
                    <a:pt x="20793" y="16319"/>
                    <a:pt x="20793" y="10800"/>
                  </a:cubicBezTo>
                  <a:cubicBezTo>
                    <a:pt x="20793" y="5281"/>
                    <a:pt x="16319" y="807"/>
                    <a:pt x="10800" y="807"/>
                  </a:cubicBezTo>
                  <a:cubicBezTo>
                    <a:pt x="5281" y="807"/>
                    <a:pt x="807" y="5281"/>
                    <a:pt x="807" y="10800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07" name="Group 54"/>
          <p:cNvGrpSpPr>
            <a:grpSpLocks/>
          </p:cNvGrpSpPr>
          <p:nvPr/>
        </p:nvGrpSpPr>
        <p:grpSpPr bwMode="auto">
          <a:xfrm>
            <a:off x="5173663" y="3203575"/>
            <a:ext cx="1684337" cy="2736850"/>
            <a:chOff x="1383" y="1071"/>
            <a:chExt cx="2949" cy="3249"/>
          </a:xfrm>
        </p:grpSpPr>
        <p:sp>
          <p:nvSpPr>
            <p:cNvPr id="21542" name="AutoShape 55"/>
            <p:cNvSpPr>
              <a:spLocks noChangeArrowheads="1"/>
            </p:cNvSpPr>
            <p:nvPr/>
          </p:nvSpPr>
          <p:spPr bwMode="auto">
            <a:xfrm>
              <a:off x="2109" y="1071"/>
              <a:ext cx="1452" cy="127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43" name="AutoShape 56"/>
            <p:cNvSpPr>
              <a:spLocks noChangeArrowheads="1"/>
            </p:cNvSpPr>
            <p:nvPr/>
          </p:nvSpPr>
          <p:spPr bwMode="auto">
            <a:xfrm>
              <a:off x="1655" y="1570"/>
              <a:ext cx="2359" cy="1724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44" name="AutoShape 57"/>
            <p:cNvSpPr>
              <a:spLocks noChangeArrowheads="1"/>
            </p:cNvSpPr>
            <p:nvPr/>
          </p:nvSpPr>
          <p:spPr bwMode="auto">
            <a:xfrm>
              <a:off x="1383" y="2432"/>
              <a:ext cx="2949" cy="1724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45" name="Rectangle 58"/>
            <p:cNvSpPr>
              <a:spLocks noChangeArrowheads="1"/>
            </p:cNvSpPr>
            <p:nvPr/>
          </p:nvSpPr>
          <p:spPr bwMode="auto">
            <a:xfrm>
              <a:off x="2653" y="4156"/>
              <a:ext cx="454" cy="164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21508" name="Group 59"/>
          <p:cNvGrpSpPr>
            <a:grpSpLocks/>
          </p:cNvGrpSpPr>
          <p:nvPr/>
        </p:nvGrpSpPr>
        <p:grpSpPr bwMode="auto">
          <a:xfrm>
            <a:off x="4076700" y="4140200"/>
            <a:ext cx="1108075" cy="1800225"/>
            <a:chOff x="1383" y="1071"/>
            <a:chExt cx="2949" cy="3249"/>
          </a:xfrm>
        </p:grpSpPr>
        <p:sp>
          <p:nvSpPr>
            <p:cNvPr id="21538" name="AutoShape 60"/>
            <p:cNvSpPr>
              <a:spLocks noChangeArrowheads="1"/>
            </p:cNvSpPr>
            <p:nvPr/>
          </p:nvSpPr>
          <p:spPr bwMode="auto">
            <a:xfrm>
              <a:off x="2109" y="1071"/>
              <a:ext cx="1452" cy="127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39" name="AutoShape 61"/>
            <p:cNvSpPr>
              <a:spLocks noChangeArrowheads="1"/>
            </p:cNvSpPr>
            <p:nvPr/>
          </p:nvSpPr>
          <p:spPr bwMode="auto">
            <a:xfrm>
              <a:off x="1655" y="1570"/>
              <a:ext cx="2359" cy="1724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40" name="AutoShape 62"/>
            <p:cNvSpPr>
              <a:spLocks noChangeArrowheads="1"/>
            </p:cNvSpPr>
            <p:nvPr/>
          </p:nvSpPr>
          <p:spPr bwMode="auto">
            <a:xfrm>
              <a:off x="1383" y="2432"/>
              <a:ext cx="2949" cy="1724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41" name="Rectangle 63"/>
            <p:cNvSpPr>
              <a:spLocks noChangeArrowheads="1"/>
            </p:cNvSpPr>
            <p:nvPr/>
          </p:nvSpPr>
          <p:spPr bwMode="auto">
            <a:xfrm>
              <a:off x="2653" y="4156"/>
              <a:ext cx="454" cy="164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5940425"/>
            <a:ext cx="6858000" cy="32035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33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6858000" cy="890588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9900"/>
                </a:solidFill>
                <a:latin typeface="Times New Roman" pitchFamily="18" charset="0"/>
              </a:rPr>
              <a:t>Никогда не отбирай у собаки миску с едой.</a:t>
            </a:r>
          </a:p>
        </p:txBody>
      </p:sp>
      <p:sp>
        <p:nvSpPr>
          <p:cNvPr id="21511" name="Text Box 3"/>
          <p:cNvSpPr txBox="1">
            <a:spLocks noChangeArrowheads="1"/>
          </p:cNvSpPr>
          <p:nvPr/>
        </p:nvSpPr>
        <p:spPr bwMode="auto">
          <a:xfrm>
            <a:off x="0" y="827088"/>
            <a:ext cx="4652963" cy="1436687"/>
          </a:xfrm>
          <a:prstGeom prst="rect">
            <a:avLst/>
          </a:prstGeom>
          <a:solidFill>
            <a:schemeClr val="bg1">
              <a:alpha val="7294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Заяц не знает, чем бы заняться.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Стал он собаку дразнить – развлекаться!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Прыгает рядом, зовет за собой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И отбирает тарелку с едой.</a:t>
            </a:r>
          </a:p>
        </p:txBody>
      </p:sp>
      <p:pic>
        <p:nvPicPr>
          <p:cNvPr id="21512" name="Picture 6" descr="zaya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3924300"/>
            <a:ext cx="59055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3" name="Group 18"/>
          <p:cNvGrpSpPr>
            <a:grpSpLocks/>
          </p:cNvGrpSpPr>
          <p:nvPr/>
        </p:nvGrpSpPr>
        <p:grpSpPr bwMode="auto">
          <a:xfrm>
            <a:off x="333375" y="8027988"/>
            <a:ext cx="863600" cy="863600"/>
            <a:chOff x="346" y="1565"/>
            <a:chExt cx="861" cy="861"/>
          </a:xfrm>
        </p:grpSpPr>
        <p:sp>
          <p:nvSpPr>
            <p:cNvPr id="21533" name="Oval 13"/>
            <p:cNvSpPr>
              <a:spLocks noChangeArrowheads="1"/>
            </p:cNvSpPr>
            <p:nvPr/>
          </p:nvSpPr>
          <p:spPr bwMode="auto">
            <a:xfrm>
              <a:off x="346" y="1927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34" name="Oval 14"/>
            <p:cNvSpPr>
              <a:spLocks noChangeArrowheads="1"/>
            </p:cNvSpPr>
            <p:nvPr/>
          </p:nvSpPr>
          <p:spPr bwMode="auto">
            <a:xfrm rot="2068206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35" name="Oval 15"/>
            <p:cNvSpPr>
              <a:spLocks noChangeArrowheads="1"/>
            </p:cNvSpPr>
            <p:nvPr/>
          </p:nvSpPr>
          <p:spPr bwMode="auto">
            <a:xfrm rot="-5400000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36" name="Oval 16"/>
            <p:cNvSpPr>
              <a:spLocks noChangeArrowheads="1"/>
            </p:cNvSpPr>
            <p:nvPr/>
          </p:nvSpPr>
          <p:spPr bwMode="auto">
            <a:xfrm rot="-2804762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37" name="Oval 17"/>
            <p:cNvSpPr>
              <a:spLocks noChangeArrowheads="1"/>
            </p:cNvSpPr>
            <p:nvPr/>
          </p:nvSpPr>
          <p:spPr bwMode="auto">
            <a:xfrm>
              <a:off x="663" y="1882"/>
              <a:ext cx="226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21514" name="Group 19"/>
          <p:cNvGrpSpPr>
            <a:grpSpLocks/>
          </p:cNvGrpSpPr>
          <p:nvPr/>
        </p:nvGrpSpPr>
        <p:grpSpPr bwMode="auto">
          <a:xfrm>
            <a:off x="5994400" y="8101013"/>
            <a:ext cx="863600" cy="863600"/>
            <a:chOff x="346" y="1565"/>
            <a:chExt cx="861" cy="861"/>
          </a:xfrm>
        </p:grpSpPr>
        <p:sp>
          <p:nvSpPr>
            <p:cNvPr id="21528" name="Oval 20"/>
            <p:cNvSpPr>
              <a:spLocks noChangeArrowheads="1"/>
            </p:cNvSpPr>
            <p:nvPr/>
          </p:nvSpPr>
          <p:spPr bwMode="auto">
            <a:xfrm>
              <a:off x="346" y="1927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29" name="Oval 21"/>
            <p:cNvSpPr>
              <a:spLocks noChangeArrowheads="1"/>
            </p:cNvSpPr>
            <p:nvPr/>
          </p:nvSpPr>
          <p:spPr bwMode="auto">
            <a:xfrm rot="2068206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30" name="Oval 22"/>
            <p:cNvSpPr>
              <a:spLocks noChangeArrowheads="1"/>
            </p:cNvSpPr>
            <p:nvPr/>
          </p:nvSpPr>
          <p:spPr bwMode="auto">
            <a:xfrm rot="-5400000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31" name="Oval 23"/>
            <p:cNvSpPr>
              <a:spLocks noChangeArrowheads="1"/>
            </p:cNvSpPr>
            <p:nvPr/>
          </p:nvSpPr>
          <p:spPr bwMode="auto">
            <a:xfrm rot="-2804762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32" name="Oval 24"/>
            <p:cNvSpPr>
              <a:spLocks noChangeArrowheads="1"/>
            </p:cNvSpPr>
            <p:nvPr/>
          </p:nvSpPr>
          <p:spPr bwMode="auto">
            <a:xfrm>
              <a:off x="663" y="1882"/>
              <a:ext cx="226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21515" name="Group 25"/>
          <p:cNvGrpSpPr>
            <a:grpSpLocks/>
          </p:cNvGrpSpPr>
          <p:nvPr/>
        </p:nvGrpSpPr>
        <p:grpSpPr bwMode="auto">
          <a:xfrm>
            <a:off x="3357563" y="7812088"/>
            <a:ext cx="863600" cy="863600"/>
            <a:chOff x="346" y="1565"/>
            <a:chExt cx="861" cy="861"/>
          </a:xfrm>
        </p:grpSpPr>
        <p:sp>
          <p:nvSpPr>
            <p:cNvPr id="21523" name="Oval 26"/>
            <p:cNvSpPr>
              <a:spLocks noChangeArrowheads="1"/>
            </p:cNvSpPr>
            <p:nvPr/>
          </p:nvSpPr>
          <p:spPr bwMode="auto">
            <a:xfrm>
              <a:off x="346" y="1927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24" name="Oval 27"/>
            <p:cNvSpPr>
              <a:spLocks noChangeArrowheads="1"/>
            </p:cNvSpPr>
            <p:nvPr/>
          </p:nvSpPr>
          <p:spPr bwMode="auto">
            <a:xfrm rot="2068206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25" name="Oval 28"/>
            <p:cNvSpPr>
              <a:spLocks noChangeArrowheads="1"/>
            </p:cNvSpPr>
            <p:nvPr/>
          </p:nvSpPr>
          <p:spPr bwMode="auto">
            <a:xfrm rot="-5400000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26" name="Oval 29"/>
            <p:cNvSpPr>
              <a:spLocks noChangeArrowheads="1"/>
            </p:cNvSpPr>
            <p:nvPr/>
          </p:nvSpPr>
          <p:spPr bwMode="auto">
            <a:xfrm rot="-2804762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27" name="Oval 30"/>
            <p:cNvSpPr>
              <a:spLocks noChangeArrowheads="1"/>
            </p:cNvSpPr>
            <p:nvPr/>
          </p:nvSpPr>
          <p:spPr bwMode="auto">
            <a:xfrm>
              <a:off x="663" y="1882"/>
              <a:ext cx="226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21516" name="Group 31"/>
          <p:cNvGrpSpPr>
            <a:grpSpLocks/>
          </p:cNvGrpSpPr>
          <p:nvPr/>
        </p:nvGrpSpPr>
        <p:grpSpPr bwMode="auto">
          <a:xfrm>
            <a:off x="6426200" y="6372225"/>
            <a:ext cx="863600" cy="863600"/>
            <a:chOff x="346" y="1565"/>
            <a:chExt cx="861" cy="861"/>
          </a:xfrm>
        </p:grpSpPr>
        <p:sp>
          <p:nvSpPr>
            <p:cNvPr id="21518" name="Oval 32"/>
            <p:cNvSpPr>
              <a:spLocks noChangeArrowheads="1"/>
            </p:cNvSpPr>
            <p:nvPr/>
          </p:nvSpPr>
          <p:spPr bwMode="auto">
            <a:xfrm>
              <a:off x="346" y="1927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19" name="Oval 33"/>
            <p:cNvSpPr>
              <a:spLocks noChangeArrowheads="1"/>
            </p:cNvSpPr>
            <p:nvPr/>
          </p:nvSpPr>
          <p:spPr bwMode="auto">
            <a:xfrm rot="2068206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20" name="Oval 34"/>
            <p:cNvSpPr>
              <a:spLocks noChangeArrowheads="1"/>
            </p:cNvSpPr>
            <p:nvPr/>
          </p:nvSpPr>
          <p:spPr bwMode="auto">
            <a:xfrm rot="-5400000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21" name="Oval 35"/>
            <p:cNvSpPr>
              <a:spLocks noChangeArrowheads="1"/>
            </p:cNvSpPr>
            <p:nvPr/>
          </p:nvSpPr>
          <p:spPr bwMode="auto">
            <a:xfrm rot="-2804762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1522" name="Oval 36"/>
            <p:cNvSpPr>
              <a:spLocks noChangeArrowheads="1"/>
            </p:cNvSpPr>
            <p:nvPr/>
          </p:nvSpPr>
          <p:spPr bwMode="auto">
            <a:xfrm>
              <a:off x="663" y="1882"/>
              <a:ext cx="226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6858000" cy="890588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9900"/>
                </a:solidFill>
                <a:latin typeface="Times New Roman" pitchFamily="18" charset="0"/>
              </a:rPr>
              <a:t>Никогда не отбирай у собаки миску с едой.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827088"/>
            <a:ext cx="4149725" cy="1436687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Долго собака терпела, скулила,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Но не сдержалась, его укусила.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Зайцу теперь будут лапу лечить…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Надо ли было собаку дразнить?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5940425"/>
            <a:ext cx="6858000" cy="32035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33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pic>
        <p:nvPicPr>
          <p:cNvPr id="22533" name="Picture 7" descr="zay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32138"/>
            <a:ext cx="6308725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404813" y="8027988"/>
            <a:ext cx="863600" cy="863600"/>
            <a:chOff x="346" y="1565"/>
            <a:chExt cx="861" cy="861"/>
          </a:xfrm>
        </p:grpSpPr>
        <p:sp>
          <p:nvSpPr>
            <p:cNvPr id="22575" name="Oval 9"/>
            <p:cNvSpPr>
              <a:spLocks noChangeArrowheads="1"/>
            </p:cNvSpPr>
            <p:nvPr/>
          </p:nvSpPr>
          <p:spPr bwMode="auto">
            <a:xfrm>
              <a:off x="346" y="1927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76" name="Oval 10"/>
            <p:cNvSpPr>
              <a:spLocks noChangeArrowheads="1"/>
            </p:cNvSpPr>
            <p:nvPr/>
          </p:nvSpPr>
          <p:spPr bwMode="auto">
            <a:xfrm rot="2068206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77" name="Oval 11"/>
            <p:cNvSpPr>
              <a:spLocks noChangeArrowheads="1"/>
            </p:cNvSpPr>
            <p:nvPr/>
          </p:nvSpPr>
          <p:spPr bwMode="auto">
            <a:xfrm rot="-5400000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78" name="Oval 12"/>
            <p:cNvSpPr>
              <a:spLocks noChangeArrowheads="1"/>
            </p:cNvSpPr>
            <p:nvPr/>
          </p:nvSpPr>
          <p:spPr bwMode="auto">
            <a:xfrm rot="-2804762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79" name="Oval 13"/>
            <p:cNvSpPr>
              <a:spLocks noChangeArrowheads="1"/>
            </p:cNvSpPr>
            <p:nvPr/>
          </p:nvSpPr>
          <p:spPr bwMode="auto">
            <a:xfrm>
              <a:off x="663" y="1882"/>
              <a:ext cx="226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22535" name="Group 14"/>
          <p:cNvGrpSpPr>
            <a:grpSpLocks/>
          </p:cNvGrpSpPr>
          <p:nvPr/>
        </p:nvGrpSpPr>
        <p:grpSpPr bwMode="auto">
          <a:xfrm>
            <a:off x="620713" y="6156325"/>
            <a:ext cx="863600" cy="863600"/>
            <a:chOff x="346" y="1565"/>
            <a:chExt cx="861" cy="861"/>
          </a:xfrm>
        </p:grpSpPr>
        <p:sp>
          <p:nvSpPr>
            <p:cNvPr id="22570" name="Oval 15"/>
            <p:cNvSpPr>
              <a:spLocks noChangeArrowheads="1"/>
            </p:cNvSpPr>
            <p:nvPr/>
          </p:nvSpPr>
          <p:spPr bwMode="auto">
            <a:xfrm>
              <a:off x="346" y="1927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71" name="Oval 16"/>
            <p:cNvSpPr>
              <a:spLocks noChangeArrowheads="1"/>
            </p:cNvSpPr>
            <p:nvPr/>
          </p:nvSpPr>
          <p:spPr bwMode="auto">
            <a:xfrm rot="2068206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72" name="Oval 17"/>
            <p:cNvSpPr>
              <a:spLocks noChangeArrowheads="1"/>
            </p:cNvSpPr>
            <p:nvPr/>
          </p:nvSpPr>
          <p:spPr bwMode="auto">
            <a:xfrm rot="-5400000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73" name="Oval 18"/>
            <p:cNvSpPr>
              <a:spLocks noChangeArrowheads="1"/>
            </p:cNvSpPr>
            <p:nvPr/>
          </p:nvSpPr>
          <p:spPr bwMode="auto">
            <a:xfrm rot="-2804762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74" name="Oval 19"/>
            <p:cNvSpPr>
              <a:spLocks noChangeArrowheads="1"/>
            </p:cNvSpPr>
            <p:nvPr/>
          </p:nvSpPr>
          <p:spPr bwMode="auto">
            <a:xfrm>
              <a:off x="663" y="1882"/>
              <a:ext cx="226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22536" name="Group 20"/>
          <p:cNvGrpSpPr>
            <a:grpSpLocks/>
          </p:cNvGrpSpPr>
          <p:nvPr/>
        </p:nvGrpSpPr>
        <p:grpSpPr bwMode="auto">
          <a:xfrm>
            <a:off x="5373688" y="6372225"/>
            <a:ext cx="863600" cy="863600"/>
            <a:chOff x="346" y="1565"/>
            <a:chExt cx="861" cy="861"/>
          </a:xfrm>
        </p:grpSpPr>
        <p:sp>
          <p:nvSpPr>
            <p:cNvPr id="22565" name="Oval 21"/>
            <p:cNvSpPr>
              <a:spLocks noChangeArrowheads="1"/>
            </p:cNvSpPr>
            <p:nvPr/>
          </p:nvSpPr>
          <p:spPr bwMode="auto">
            <a:xfrm>
              <a:off x="346" y="1927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66" name="Oval 22"/>
            <p:cNvSpPr>
              <a:spLocks noChangeArrowheads="1"/>
            </p:cNvSpPr>
            <p:nvPr/>
          </p:nvSpPr>
          <p:spPr bwMode="auto">
            <a:xfrm rot="2068206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67" name="Oval 23"/>
            <p:cNvSpPr>
              <a:spLocks noChangeArrowheads="1"/>
            </p:cNvSpPr>
            <p:nvPr/>
          </p:nvSpPr>
          <p:spPr bwMode="auto">
            <a:xfrm rot="-5400000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68" name="Oval 24"/>
            <p:cNvSpPr>
              <a:spLocks noChangeArrowheads="1"/>
            </p:cNvSpPr>
            <p:nvPr/>
          </p:nvSpPr>
          <p:spPr bwMode="auto">
            <a:xfrm rot="-2804762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69" name="Oval 25"/>
            <p:cNvSpPr>
              <a:spLocks noChangeArrowheads="1"/>
            </p:cNvSpPr>
            <p:nvPr/>
          </p:nvSpPr>
          <p:spPr bwMode="auto">
            <a:xfrm>
              <a:off x="663" y="1882"/>
              <a:ext cx="226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22537" name="Group 26"/>
          <p:cNvGrpSpPr>
            <a:grpSpLocks/>
          </p:cNvGrpSpPr>
          <p:nvPr/>
        </p:nvGrpSpPr>
        <p:grpSpPr bwMode="auto">
          <a:xfrm>
            <a:off x="2276475" y="7380288"/>
            <a:ext cx="863600" cy="863600"/>
            <a:chOff x="346" y="1565"/>
            <a:chExt cx="861" cy="861"/>
          </a:xfrm>
        </p:grpSpPr>
        <p:sp>
          <p:nvSpPr>
            <p:cNvPr id="22560" name="Oval 27"/>
            <p:cNvSpPr>
              <a:spLocks noChangeArrowheads="1"/>
            </p:cNvSpPr>
            <p:nvPr/>
          </p:nvSpPr>
          <p:spPr bwMode="auto">
            <a:xfrm>
              <a:off x="346" y="1927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61" name="Oval 28"/>
            <p:cNvSpPr>
              <a:spLocks noChangeArrowheads="1"/>
            </p:cNvSpPr>
            <p:nvPr/>
          </p:nvSpPr>
          <p:spPr bwMode="auto">
            <a:xfrm rot="2068206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62" name="Oval 29"/>
            <p:cNvSpPr>
              <a:spLocks noChangeArrowheads="1"/>
            </p:cNvSpPr>
            <p:nvPr/>
          </p:nvSpPr>
          <p:spPr bwMode="auto">
            <a:xfrm rot="-5400000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63" name="Oval 30"/>
            <p:cNvSpPr>
              <a:spLocks noChangeArrowheads="1"/>
            </p:cNvSpPr>
            <p:nvPr/>
          </p:nvSpPr>
          <p:spPr bwMode="auto">
            <a:xfrm rot="-2804762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64" name="Oval 31"/>
            <p:cNvSpPr>
              <a:spLocks noChangeArrowheads="1"/>
            </p:cNvSpPr>
            <p:nvPr/>
          </p:nvSpPr>
          <p:spPr bwMode="auto">
            <a:xfrm>
              <a:off x="663" y="1882"/>
              <a:ext cx="226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22538" name="Group 32"/>
          <p:cNvGrpSpPr>
            <a:grpSpLocks/>
          </p:cNvGrpSpPr>
          <p:nvPr/>
        </p:nvGrpSpPr>
        <p:grpSpPr bwMode="auto">
          <a:xfrm>
            <a:off x="5589588" y="8027988"/>
            <a:ext cx="863600" cy="863600"/>
            <a:chOff x="346" y="1565"/>
            <a:chExt cx="861" cy="861"/>
          </a:xfrm>
        </p:grpSpPr>
        <p:sp>
          <p:nvSpPr>
            <p:cNvPr id="22555" name="Oval 33"/>
            <p:cNvSpPr>
              <a:spLocks noChangeArrowheads="1"/>
            </p:cNvSpPr>
            <p:nvPr/>
          </p:nvSpPr>
          <p:spPr bwMode="auto">
            <a:xfrm>
              <a:off x="346" y="1927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56" name="Oval 34"/>
            <p:cNvSpPr>
              <a:spLocks noChangeArrowheads="1"/>
            </p:cNvSpPr>
            <p:nvPr/>
          </p:nvSpPr>
          <p:spPr bwMode="auto">
            <a:xfrm rot="2068206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57" name="Oval 35"/>
            <p:cNvSpPr>
              <a:spLocks noChangeArrowheads="1"/>
            </p:cNvSpPr>
            <p:nvPr/>
          </p:nvSpPr>
          <p:spPr bwMode="auto">
            <a:xfrm rot="-5400000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58" name="Oval 36"/>
            <p:cNvSpPr>
              <a:spLocks noChangeArrowheads="1"/>
            </p:cNvSpPr>
            <p:nvPr/>
          </p:nvSpPr>
          <p:spPr bwMode="auto">
            <a:xfrm rot="-2804762">
              <a:off x="346" y="1882"/>
              <a:ext cx="861" cy="227"/>
            </a:xfrm>
            <a:prstGeom prst="ellipse">
              <a:avLst/>
            </a:prstGeom>
            <a:gradFill rotWithShape="1">
              <a:gsLst>
                <a:gs pos="0">
                  <a:srgbClr val="19C3FF"/>
                </a:gs>
                <a:gs pos="100000">
                  <a:srgbClr val="0C5A76"/>
                </a:gs>
              </a:gsLst>
              <a:lin ang="5400000" scaled="1"/>
            </a:gra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59" name="Oval 37"/>
            <p:cNvSpPr>
              <a:spLocks noChangeArrowheads="1"/>
            </p:cNvSpPr>
            <p:nvPr/>
          </p:nvSpPr>
          <p:spPr bwMode="auto">
            <a:xfrm>
              <a:off x="663" y="1882"/>
              <a:ext cx="226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22539" name="Group 38"/>
          <p:cNvGrpSpPr>
            <a:grpSpLocks/>
          </p:cNvGrpSpPr>
          <p:nvPr/>
        </p:nvGrpSpPr>
        <p:grpSpPr bwMode="auto">
          <a:xfrm>
            <a:off x="5229225" y="969963"/>
            <a:ext cx="1423988" cy="1441450"/>
            <a:chOff x="204" y="346"/>
            <a:chExt cx="1882" cy="1905"/>
          </a:xfrm>
        </p:grpSpPr>
        <p:sp>
          <p:nvSpPr>
            <p:cNvPr id="22551" name="Oval 39"/>
            <p:cNvSpPr>
              <a:spLocks noChangeArrowheads="1"/>
            </p:cNvSpPr>
            <p:nvPr/>
          </p:nvSpPr>
          <p:spPr bwMode="auto">
            <a:xfrm>
              <a:off x="839" y="935"/>
              <a:ext cx="590" cy="59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52" name="AutoShape 40"/>
            <p:cNvSpPr>
              <a:spLocks noChangeArrowheads="1"/>
            </p:cNvSpPr>
            <p:nvPr/>
          </p:nvSpPr>
          <p:spPr bwMode="auto">
            <a:xfrm>
              <a:off x="204" y="346"/>
              <a:ext cx="1882" cy="1905"/>
            </a:xfrm>
            <a:custGeom>
              <a:avLst/>
              <a:gdLst>
                <a:gd name="T0" fmla="*/ 941 w 21600"/>
                <a:gd name="T1" fmla="*/ 0 h 21600"/>
                <a:gd name="T2" fmla="*/ 276 w 21600"/>
                <a:gd name="T3" fmla="*/ 279 h 21600"/>
                <a:gd name="T4" fmla="*/ 0 w 21600"/>
                <a:gd name="T5" fmla="*/ 953 h 21600"/>
                <a:gd name="T6" fmla="*/ 276 w 21600"/>
                <a:gd name="T7" fmla="*/ 1626 h 21600"/>
                <a:gd name="T8" fmla="*/ 941 w 21600"/>
                <a:gd name="T9" fmla="*/ 1905 h 21600"/>
                <a:gd name="T10" fmla="*/ 1606 w 21600"/>
                <a:gd name="T11" fmla="*/ 1626 h 21600"/>
                <a:gd name="T12" fmla="*/ 1882 w 21600"/>
                <a:gd name="T13" fmla="*/ 953 h 21600"/>
                <a:gd name="T14" fmla="*/ 1606 w 21600"/>
                <a:gd name="T15" fmla="*/ 27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8 w 21600"/>
                <a:gd name="T25" fmla="*/ 3163 h 21600"/>
                <a:gd name="T26" fmla="*/ 18432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97" y="10800"/>
                  </a:moveTo>
                  <a:cubicBezTo>
                    <a:pt x="397" y="16545"/>
                    <a:pt x="5055" y="21203"/>
                    <a:pt x="10800" y="21203"/>
                  </a:cubicBezTo>
                  <a:cubicBezTo>
                    <a:pt x="16545" y="21203"/>
                    <a:pt x="21203" y="16545"/>
                    <a:pt x="21203" y="10800"/>
                  </a:cubicBezTo>
                  <a:cubicBezTo>
                    <a:pt x="21203" y="5055"/>
                    <a:pt x="16545" y="397"/>
                    <a:pt x="10800" y="397"/>
                  </a:cubicBezTo>
                  <a:cubicBezTo>
                    <a:pt x="5055" y="397"/>
                    <a:pt x="397" y="5055"/>
                    <a:pt x="397" y="10800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3" name="AutoShape 41"/>
            <p:cNvSpPr>
              <a:spLocks noChangeArrowheads="1"/>
            </p:cNvSpPr>
            <p:nvPr/>
          </p:nvSpPr>
          <p:spPr bwMode="auto">
            <a:xfrm>
              <a:off x="340" y="527"/>
              <a:ext cx="1587" cy="1516"/>
            </a:xfrm>
            <a:custGeom>
              <a:avLst/>
              <a:gdLst>
                <a:gd name="T0" fmla="*/ 793 w 21600"/>
                <a:gd name="T1" fmla="*/ 0 h 21600"/>
                <a:gd name="T2" fmla="*/ 232 w 21600"/>
                <a:gd name="T3" fmla="*/ 222 h 21600"/>
                <a:gd name="T4" fmla="*/ 0 w 21600"/>
                <a:gd name="T5" fmla="*/ 758 h 21600"/>
                <a:gd name="T6" fmla="*/ 232 w 21600"/>
                <a:gd name="T7" fmla="*/ 1294 h 21600"/>
                <a:gd name="T8" fmla="*/ 793 w 21600"/>
                <a:gd name="T9" fmla="*/ 1516 h 21600"/>
                <a:gd name="T10" fmla="*/ 1355 w 21600"/>
                <a:gd name="T11" fmla="*/ 1294 h 21600"/>
                <a:gd name="T12" fmla="*/ 1587 w 21600"/>
                <a:gd name="T13" fmla="*/ 758 h 21600"/>
                <a:gd name="T14" fmla="*/ 1355 w 21600"/>
                <a:gd name="T15" fmla="*/ 22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8 w 21600"/>
                <a:gd name="T25" fmla="*/ 3163 h 21600"/>
                <a:gd name="T26" fmla="*/ 18442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07" y="10800"/>
                  </a:moveTo>
                  <a:cubicBezTo>
                    <a:pt x="807" y="16319"/>
                    <a:pt x="5281" y="20793"/>
                    <a:pt x="10800" y="20793"/>
                  </a:cubicBezTo>
                  <a:cubicBezTo>
                    <a:pt x="16319" y="20793"/>
                    <a:pt x="20793" y="16319"/>
                    <a:pt x="20793" y="10800"/>
                  </a:cubicBezTo>
                  <a:cubicBezTo>
                    <a:pt x="20793" y="5281"/>
                    <a:pt x="16319" y="807"/>
                    <a:pt x="10800" y="807"/>
                  </a:cubicBezTo>
                  <a:cubicBezTo>
                    <a:pt x="5281" y="807"/>
                    <a:pt x="807" y="5281"/>
                    <a:pt x="807" y="10800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4" name="AutoShape 42"/>
            <p:cNvSpPr>
              <a:spLocks noChangeArrowheads="1"/>
            </p:cNvSpPr>
            <p:nvPr/>
          </p:nvSpPr>
          <p:spPr bwMode="auto">
            <a:xfrm>
              <a:off x="567" y="709"/>
              <a:ext cx="1134" cy="1088"/>
            </a:xfrm>
            <a:custGeom>
              <a:avLst/>
              <a:gdLst>
                <a:gd name="T0" fmla="*/ 567 w 21600"/>
                <a:gd name="T1" fmla="*/ 0 h 21600"/>
                <a:gd name="T2" fmla="*/ 166 w 21600"/>
                <a:gd name="T3" fmla="*/ 159 h 21600"/>
                <a:gd name="T4" fmla="*/ 0 w 21600"/>
                <a:gd name="T5" fmla="*/ 544 h 21600"/>
                <a:gd name="T6" fmla="*/ 166 w 21600"/>
                <a:gd name="T7" fmla="*/ 929 h 21600"/>
                <a:gd name="T8" fmla="*/ 567 w 21600"/>
                <a:gd name="T9" fmla="*/ 1088 h 21600"/>
                <a:gd name="T10" fmla="*/ 968 w 21600"/>
                <a:gd name="T11" fmla="*/ 929 h 21600"/>
                <a:gd name="T12" fmla="*/ 1134 w 21600"/>
                <a:gd name="T13" fmla="*/ 544 h 21600"/>
                <a:gd name="T14" fmla="*/ 968 w 21600"/>
                <a:gd name="T15" fmla="*/ 15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57 h 21600"/>
                <a:gd name="T26" fmla="*/ 18438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07" y="10800"/>
                  </a:moveTo>
                  <a:cubicBezTo>
                    <a:pt x="807" y="16319"/>
                    <a:pt x="5281" y="20793"/>
                    <a:pt x="10800" y="20793"/>
                  </a:cubicBezTo>
                  <a:cubicBezTo>
                    <a:pt x="16319" y="20793"/>
                    <a:pt x="20793" y="16319"/>
                    <a:pt x="20793" y="10800"/>
                  </a:cubicBezTo>
                  <a:cubicBezTo>
                    <a:pt x="20793" y="5281"/>
                    <a:pt x="16319" y="807"/>
                    <a:pt x="10800" y="807"/>
                  </a:cubicBezTo>
                  <a:cubicBezTo>
                    <a:pt x="5281" y="807"/>
                    <a:pt x="807" y="5281"/>
                    <a:pt x="807" y="10800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540" name="Group 43"/>
          <p:cNvGrpSpPr>
            <a:grpSpLocks/>
          </p:cNvGrpSpPr>
          <p:nvPr/>
        </p:nvGrpSpPr>
        <p:grpSpPr bwMode="auto">
          <a:xfrm>
            <a:off x="5173663" y="3203575"/>
            <a:ext cx="1684337" cy="2736850"/>
            <a:chOff x="1383" y="1071"/>
            <a:chExt cx="2949" cy="3249"/>
          </a:xfrm>
        </p:grpSpPr>
        <p:sp>
          <p:nvSpPr>
            <p:cNvPr id="22547" name="AutoShape 44"/>
            <p:cNvSpPr>
              <a:spLocks noChangeArrowheads="1"/>
            </p:cNvSpPr>
            <p:nvPr/>
          </p:nvSpPr>
          <p:spPr bwMode="auto">
            <a:xfrm>
              <a:off x="2109" y="1071"/>
              <a:ext cx="1452" cy="127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48" name="AutoShape 45"/>
            <p:cNvSpPr>
              <a:spLocks noChangeArrowheads="1"/>
            </p:cNvSpPr>
            <p:nvPr/>
          </p:nvSpPr>
          <p:spPr bwMode="auto">
            <a:xfrm>
              <a:off x="1655" y="1570"/>
              <a:ext cx="2359" cy="1724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49" name="AutoShape 46"/>
            <p:cNvSpPr>
              <a:spLocks noChangeArrowheads="1"/>
            </p:cNvSpPr>
            <p:nvPr/>
          </p:nvSpPr>
          <p:spPr bwMode="auto">
            <a:xfrm>
              <a:off x="1383" y="2432"/>
              <a:ext cx="2949" cy="1724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50" name="Rectangle 47"/>
            <p:cNvSpPr>
              <a:spLocks noChangeArrowheads="1"/>
            </p:cNvSpPr>
            <p:nvPr/>
          </p:nvSpPr>
          <p:spPr bwMode="auto">
            <a:xfrm>
              <a:off x="2653" y="4156"/>
              <a:ext cx="454" cy="164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22541" name="Group 48"/>
          <p:cNvGrpSpPr>
            <a:grpSpLocks/>
          </p:cNvGrpSpPr>
          <p:nvPr/>
        </p:nvGrpSpPr>
        <p:grpSpPr bwMode="auto">
          <a:xfrm>
            <a:off x="4076700" y="4140200"/>
            <a:ext cx="1108075" cy="1800225"/>
            <a:chOff x="1383" y="1071"/>
            <a:chExt cx="2949" cy="3249"/>
          </a:xfrm>
        </p:grpSpPr>
        <p:sp>
          <p:nvSpPr>
            <p:cNvPr id="22543" name="AutoShape 49"/>
            <p:cNvSpPr>
              <a:spLocks noChangeArrowheads="1"/>
            </p:cNvSpPr>
            <p:nvPr/>
          </p:nvSpPr>
          <p:spPr bwMode="auto">
            <a:xfrm>
              <a:off x="2109" y="1071"/>
              <a:ext cx="1452" cy="127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44" name="AutoShape 50"/>
            <p:cNvSpPr>
              <a:spLocks noChangeArrowheads="1"/>
            </p:cNvSpPr>
            <p:nvPr/>
          </p:nvSpPr>
          <p:spPr bwMode="auto">
            <a:xfrm>
              <a:off x="1655" y="1570"/>
              <a:ext cx="2359" cy="1724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45" name="AutoShape 51"/>
            <p:cNvSpPr>
              <a:spLocks noChangeArrowheads="1"/>
            </p:cNvSpPr>
            <p:nvPr/>
          </p:nvSpPr>
          <p:spPr bwMode="auto">
            <a:xfrm>
              <a:off x="1383" y="2432"/>
              <a:ext cx="2949" cy="1724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2546" name="Rectangle 52"/>
            <p:cNvSpPr>
              <a:spLocks noChangeArrowheads="1"/>
            </p:cNvSpPr>
            <p:nvPr/>
          </p:nvSpPr>
          <p:spPr bwMode="auto">
            <a:xfrm>
              <a:off x="2653" y="4156"/>
              <a:ext cx="454" cy="164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го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1116013"/>
            <a:ext cx="6985001" cy="806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6858000" cy="690563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9900"/>
                </a:solidFill>
                <a:latin typeface="Times New Roman" pitchFamily="18" charset="0"/>
              </a:rPr>
              <a:t>Не играй со спичками – это опасно!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0" y="684213"/>
            <a:ext cx="3500438" cy="1069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Все полыхнуло, свет померк!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Не помню больше ничего!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Лишь пламя жжет меня всего…</a:t>
            </a: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6858000" cy="677863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9900"/>
                </a:solidFill>
                <a:latin typeface="Times New Roman" pitchFamily="18" charset="0"/>
              </a:rPr>
              <a:t>Не играй со спичками – это опасно!</a:t>
            </a:r>
          </a:p>
        </p:txBody>
      </p:sp>
      <p:pic>
        <p:nvPicPr>
          <p:cNvPr id="5123" name="Picture 4" descr="боль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114675" y="709613"/>
            <a:ext cx="3743325" cy="1558925"/>
          </a:xfrm>
          <a:prstGeom prst="rect">
            <a:avLst/>
          </a:prstGeom>
          <a:solidFill>
            <a:schemeClr val="bg1">
              <a:alpha val="76077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chemeClr val="accent2"/>
                </a:solidFill>
              </a:rPr>
              <a:t>Меня спасти едва успели,</a:t>
            </a:r>
          </a:p>
          <a:p>
            <a:pPr eaLnBrk="1" hangingPunct="1"/>
            <a:r>
              <a:rPr lang="ru-RU" altLang="ru-RU" sz="1600">
                <a:solidFill>
                  <a:schemeClr val="accent2"/>
                </a:solidFill>
              </a:rPr>
              <a:t>А вот квартиру не сумели.</a:t>
            </a:r>
          </a:p>
          <a:p>
            <a:pPr eaLnBrk="1" hangingPunct="1"/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Теперь в больнице я лежу</a:t>
            </a:r>
          </a:p>
          <a:p>
            <a:pPr eaLnBrk="1" hangingPunct="1"/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И боль едва переношу.</a:t>
            </a:r>
          </a:p>
          <a:p>
            <a:pPr eaLnBrk="1" hangingPunct="1"/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Хочу напомнить всем, друзья:</a:t>
            </a:r>
          </a:p>
          <a:p>
            <a:pPr eaLnBrk="1" hangingPunct="1"/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Играть со спичками нельзя!!!</a:t>
            </a:r>
          </a:p>
        </p:txBody>
      </p:sp>
      <p:pic>
        <p:nvPicPr>
          <p:cNvPr id="5126" name="Picture 6" descr="MCj029023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1042988"/>
            <a:ext cx="19796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260350" y="900113"/>
            <a:ext cx="2087563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88913" y="827088"/>
            <a:ext cx="2276475" cy="143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130" name="Picture 10" descr="aptech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75" y="900113"/>
            <a:ext cx="12668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33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6858000" cy="576263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9900"/>
                </a:solidFill>
                <a:latin typeface="Times New Roman" pitchFamily="18" charset="0"/>
              </a:rPr>
              <a:t>Не ешь грязные фрукты и овощи!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41438" y="684213"/>
            <a:ext cx="5040312" cy="1436687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bg1"/>
                </a:solidFill>
                <a:latin typeface="Verdana" pitchFamily="34" charset="0"/>
              </a:rPr>
              <a:t>Нужно, друзья, за здоровьем следить.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bg1"/>
                </a:solidFill>
                <a:latin typeface="Verdana" pitchFamily="34" charset="0"/>
              </a:rPr>
              <a:t>И потому полагается мыть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bg1"/>
                </a:solidFill>
                <a:latin typeface="Verdana" pitchFamily="34" charset="0"/>
              </a:rPr>
              <a:t>Фрукты и овощи перед едой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bg1"/>
                </a:solidFill>
                <a:latin typeface="Verdana" pitchFamily="34" charset="0"/>
              </a:rPr>
              <a:t>Чисто и тщательно теплой водой.</a:t>
            </a:r>
          </a:p>
        </p:txBody>
      </p:sp>
      <p:pic>
        <p:nvPicPr>
          <p:cNvPr id="6149" name="Picture 5" descr="б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2295525"/>
            <a:ext cx="6784975" cy="67849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6150" name="Oval 6"/>
          <p:cNvSpPr>
            <a:spLocks noChangeArrowheads="1"/>
          </p:cNvSpPr>
          <p:nvPr/>
        </p:nvSpPr>
        <p:spPr bwMode="auto">
          <a:xfrm rot="-4311561">
            <a:off x="260351" y="1547812"/>
            <a:ext cx="360362" cy="3603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 rot="-4311561">
            <a:off x="6001544" y="800894"/>
            <a:ext cx="217488" cy="215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 rot="-4311561">
            <a:off x="188913" y="611188"/>
            <a:ext cx="360362" cy="3603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 rot="-4311561">
            <a:off x="6092825" y="1692275"/>
            <a:ext cx="360363" cy="3603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 rot="-4311561">
            <a:off x="1268413" y="2916238"/>
            <a:ext cx="360362" cy="3603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 rot="-4311561">
            <a:off x="2781301" y="2484437"/>
            <a:ext cx="360362" cy="3603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 rot="-4311561">
            <a:off x="908050" y="900113"/>
            <a:ext cx="288925" cy="2889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 rot="-4311561">
            <a:off x="5157788" y="1258888"/>
            <a:ext cx="288925" cy="2889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 rot="-4311561">
            <a:off x="1052513" y="2051050"/>
            <a:ext cx="288925" cy="2889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 rot="-4311561">
            <a:off x="6641306" y="1332707"/>
            <a:ext cx="217487" cy="215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100000">
              <a:srgbClr val="BE989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6858000" cy="792163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9900"/>
                </a:solidFill>
                <a:latin typeface="Times New Roman" pitchFamily="18" charset="0"/>
              </a:rPr>
              <a:t>Не ешь бесконтрольно таблетки и витамины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44675" y="755650"/>
            <a:ext cx="5040313" cy="25368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Все маленькие детки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Обязаны узнать: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Пилюли и таблетки тайком нельзя глотать!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Когда вы заболели,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Тогда врача зовут,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И взрослые в постельку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Таблетки принесут.</a:t>
            </a:r>
          </a:p>
        </p:txBody>
      </p:sp>
      <p:pic>
        <p:nvPicPr>
          <p:cNvPr id="7173" name="Picture 5" descr="p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563938"/>
            <a:ext cx="62833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aptech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900113"/>
            <a:ext cx="12668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100000">
              <a:srgbClr val="9E7E7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6858000" cy="676276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9900"/>
                </a:solidFill>
                <a:latin typeface="Times New Roman" pitchFamily="18" charset="0"/>
              </a:rPr>
              <a:t>Не ешь бесконтрольно таблетки и витамины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455988" y="611188"/>
            <a:ext cx="3502025" cy="29035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Но если не больны вы,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В таблетках – только вред!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Глотать их без причины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Нужды, поверьте, нет!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Ведь отравится можно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И даже умереть!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Так будьте осторожней –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Зачем же вам болеть?</a:t>
            </a:r>
          </a:p>
        </p:txBody>
      </p:sp>
      <p:pic>
        <p:nvPicPr>
          <p:cNvPr id="922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15113" y="-709613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pin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" y="3698875"/>
            <a:ext cx="6985000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aptech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900113"/>
            <a:ext cx="12668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1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E3BA"/>
            </a:gs>
            <a:gs pos="100000">
              <a:srgbClr val="CC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7812088"/>
            <a:ext cx="6858000" cy="1331912"/>
          </a:xfrm>
          <a:prstGeom prst="rect">
            <a:avLst/>
          </a:prstGeom>
          <a:gradFill rotWithShape="1">
            <a:gsLst>
              <a:gs pos="0">
                <a:srgbClr val="7D552C"/>
              </a:gs>
              <a:gs pos="100000">
                <a:srgbClr val="9E6B3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6858000" cy="749301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9900"/>
                </a:solidFill>
                <a:latin typeface="Times New Roman" pitchFamily="18" charset="0"/>
              </a:rPr>
              <a:t>Сиди за столом спокойно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755650"/>
            <a:ext cx="3068638" cy="1436688"/>
          </a:xfrm>
          <a:prstGeom prst="rect">
            <a:avLst/>
          </a:prstGeom>
          <a:solidFill>
            <a:schemeClr val="bg1">
              <a:alpha val="63136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На себя не проливай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Суп горячий или чай.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Осторожней будь, когда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Горяча твоя еда.</a:t>
            </a:r>
          </a:p>
        </p:txBody>
      </p:sp>
      <p:pic>
        <p:nvPicPr>
          <p:cNvPr id="9221" name="Picture 8" descr="ok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5613" y="755650"/>
            <a:ext cx="388937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 descr="li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2987675"/>
            <a:ext cx="5100638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pirog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0800" y="5940425"/>
            <a:ext cx="12636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6" descr="chajni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6156325"/>
            <a:ext cx="9429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7" descr="kotlet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9500" y="6372225"/>
            <a:ext cx="13065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E3BA"/>
            </a:gs>
            <a:gs pos="100000">
              <a:srgbClr val="CC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0" y="7812088"/>
            <a:ext cx="6858000" cy="1331912"/>
          </a:xfrm>
          <a:prstGeom prst="rect">
            <a:avLst/>
          </a:prstGeom>
          <a:gradFill rotWithShape="1">
            <a:gsLst>
              <a:gs pos="0">
                <a:srgbClr val="7D552C"/>
              </a:gs>
              <a:gs pos="100000">
                <a:srgbClr val="9E6B3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6858000" cy="749301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9900"/>
                </a:solidFill>
                <a:latin typeface="Times New Roman" pitchFamily="18" charset="0"/>
              </a:rPr>
              <a:t>Сиди за столом спокойно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0" y="755650"/>
            <a:ext cx="3068638" cy="703263"/>
          </a:xfrm>
          <a:prstGeom prst="rect">
            <a:avLst/>
          </a:prstGeom>
          <a:solidFill>
            <a:schemeClr val="bg1">
              <a:alpha val="63136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Ешь спокойно, не вертись,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  <a:latin typeface="Verdana" pitchFamily="34" charset="0"/>
              </a:rPr>
              <a:t>Над тарелкой не крутись.</a:t>
            </a:r>
          </a:p>
        </p:txBody>
      </p:sp>
      <p:pic>
        <p:nvPicPr>
          <p:cNvPr id="10245" name="Picture 7" descr="chajn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8863" y="7956550"/>
            <a:ext cx="9429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kotlet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1488" y="8532813"/>
            <a:ext cx="130651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ok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8638" y="755650"/>
            <a:ext cx="388937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lis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0" y="2916238"/>
            <a:ext cx="5454650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6" descr="pirog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2513" y="5940425"/>
            <a:ext cx="12636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029450" y="-468313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7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582</Words>
  <Application>Microsoft Office PowerPoint</Application>
  <PresentationFormat>Экран (4:3)</PresentationFormat>
  <Paragraphs>110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ПРАВИЛА ПОВЕДЕНИЯ  для детей </vt:lpstr>
      <vt:lpstr>Не играй со спичками – это опасно!</vt:lpstr>
      <vt:lpstr>Не играй со спичками – это опасно!</vt:lpstr>
      <vt:lpstr>Не играй со спичками – это опасно!</vt:lpstr>
      <vt:lpstr>Не ешь грязные фрукты и овощи!</vt:lpstr>
      <vt:lpstr>Не ешь бесконтрольно таблетки и витамины</vt:lpstr>
      <vt:lpstr>Не ешь бесконтрольно таблетки и витамины</vt:lpstr>
      <vt:lpstr>Сиди за столом спокойно</vt:lpstr>
      <vt:lpstr>Сиди за столом спокойно</vt:lpstr>
      <vt:lpstr>Не трогай бродячих кошек и собак</vt:lpstr>
      <vt:lpstr>Не трогай бродячих кошек и собак</vt:lpstr>
      <vt:lpstr>Не разговаривай по телефону с незнакомыми людьми</vt:lpstr>
      <vt:lpstr>Не разговаривай по телефону с незнакомыми людьми</vt:lpstr>
      <vt:lpstr>Не трогай розетки!</vt:lpstr>
      <vt:lpstr>Не трогай розетки!</vt:lpstr>
      <vt:lpstr>Не перевешивайся за перила балкона</vt:lpstr>
      <vt:lpstr>Не перевешивайся за перила балкона</vt:lpstr>
      <vt:lpstr>Не играй и не прыгай в лифте</vt:lpstr>
      <vt:lpstr>Не играй и не прыгай в лифте</vt:lpstr>
      <vt:lpstr>Никогда не отбирай у собаки миску с едой.</vt:lpstr>
      <vt:lpstr>Никогда не отбирай у собаки миску с едой.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вести себя дома? (Правила поведения часть 2)</dc:title>
  <dc:creator>viki</dc:creator>
  <cp:lastModifiedBy>Ирина</cp:lastModifiedBy>
  <cp:revision>36</cp:revision>
  <dcterms:created xsi:type="dcterms:W3CDTF">2007-06-17T05:47:08Z</dcterms:created>
  <dcterms:modified xsi:type="dcterms:W3CDTF">2020-05-28T11:18:54Z</dcterms:modified>
</cp:coreProperties>
</file>