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92" r:id="rId2"/>
    <p:sldId id="291" r:id="rId3"/>
    <p:sldId id="286" r:id="rId4"/>
    <p:sldId id="257" r:id="rId5"/>
    <p:sldId id="264" r:id="rId6"/>
    <p:sldId id="261" r:id="rId7"/>
    <p:sldId id="258" r:id="rId8"/>
    <p:sldId id="268" r:id="rId9"/>
    <p:sldId id="288" r:id="rId10"/>
    <p:sldId id="276" r:id="rId11"/>
    <p:sldId id="279" r:id="rId12"/>
    <p:sldId id="285" r:id="rId13"/>
    <p:sldId id="271" r:id="rId14"/>
    <p:sldId id="290" r:id="rId15"/>
    <p:sldId id="29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26900"/>
    <a:srgbClr val="FF9933"/>
    <a:srgbClr val="FF0000"/>
    <a:srgbClr val="003300"/>
    <a:srgbClr val="006666"/>
    <a:srgbClr val="9966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7" autoAdjust="0"/>
    <p:restoredTop sz="94728" autoAdjust="0"/>
  </p:normalViewPr>
  <p:slideViewPr>
    <p:cSldViewPr>
      <p:cViewPr>
        <p:scale>
          <a:sx n="77" d="100"/>
          <a:sy n="77" d="100"/>
        </p:scale>
        <p:origin x="-10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4784DD-BA1C-460F-9560-46EE0CEA3A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61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784DD-BA1C-460F-9560-46EE0CEA3AD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4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Yznaika.com – </a:t>
            </a:r>
            <a:r>
              <a:rPr lang="ru-RU" dirty="0" smtClean="0"/>
              <a:t>Познавательный ресурс. 2014.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784DD-BA1C-460F-9560-46EE0CEA3AD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8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6EFD-9674-4D71-B848-B08E8F4C7E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47060-8861-43B7-920C-7F5F8CF5F9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7D140-0FB1-44E9-8991-E5ABE581D1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71602-6779-45D0-9E46-AC5A8F5FE7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E5CC7-0119-4B75-85FF-6C33D65CC2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41A4F-9CC0-4B80-8A06-C577CFF746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CE61A-AF32-4FF4-8D63-0EC9B8CF30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10F93-6048-4E78-B618-0105FF755C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3E525-8ADB-4339-B711-15C2ECD315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7724E-D8AC-4ED8-AF04-DEDB7E835F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3B788-A151-440F-941B-AEB005606A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DB9D07-C49B-444B-A367-F097AB671C3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microsoft.com/office/2007/relationships/hdphoto" Target="../media/hdphoto1.wdp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jpe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img-2005-10.photosight.ru/18/108773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259632" y="764704"/>
            <a:ext cx="6656784" cy="2376264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МБДОУ №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45 </a:t>
            </a:r>
            <a:r>
              <a:rPr lang="ru-RU" sz="3200" dirty="0" smtClean="0">
                <a:solidFill>
                  <a:srgbClr val="FF0000"/>
                </a:solidFill>
              </a:rPr>
              <a:t>«Солнышко»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День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независимости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России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       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95875" y="52854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Подготовила </a:t>
            </a:r>
            <a:r>
              <a:rPr lang="ru-RU" dirty="0">
                <a:solidFill>
                  <a:srgbClr val="FF0000"/>
                </a:solidFill>
              </a:rPr>
              <a:t>воспитатель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             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Идрисова Д.Р.</a:t>
            </a:r>
          </a:p>
        </p:txBody>
      </p:sp>
    </p:spTree>
    <p:extLst>
      <p:ext uri="{BB962C8B-B14F-4D97-AF65-F5344CB8AC3E}">
        <p14:creationId xmlns:p14="http://schemas.microsoft.com/office/powerpoint/2010/main" val="49594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2839-1BB5-46C0-B7A2-B34E0E88B471}" type="slidenum">
              <a:rPr lang="ru-RU"/>
              <a:pPr/>
              <a:t>10</a:t>
            </a:fld>
            <a:endParaRPr lang="ru-RU"/>
          </a:p>
        </p:txBody>
      </p:sp>
      <p:pic>
        <p:nvPicPr>
          <p:cNvPr id="23554" name="Picture 2" descr="сказки 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599" y="770102"/>
            <a:ext cx="1984369" cy="28017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555" name="Picture 3" descr="пуш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2655888" cy="324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крыл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333375"/>
            <a:ext cx="28067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7" name="Picture 5" descr="сказки 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0027" y="4221088"/>
            <a:ext cx="2980942" cy="2374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558" name="Picture 6" descr="сказки п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712829"/>
            <a:ext cx="2376959" cy="22339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50825" y="3141663"/>
            <a:ext cx="1819275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>
                <a:latin typeface="Georgia" pitchFamily="18" charset="0"/>
              </a:rPr>
              <a:t>А.С. Пушкин 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132138" y="260350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B0F0"/>
                </a:solidFill>
                <a:latin typeface="Georgia" pitchFamily="18" charset="0"/>
              </a:rPr>
              <a:t>Писатели</a:t>
            </a:r>
          </a:p>
        </p:txBody>
      </p:sp>
      <p:pic>
        <p:nvPicPr>
          <p:cNvPr id="23561" name="Picture 9" descr="Б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9700" y="3593797"/>
            <a:ext cx="1873250" cy="2714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562" name="Picture 10" descr="Б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950" y="3933056"/>
            <a:ext cx="1963275" cy="2663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877050" y="3141663"/>
            <a:ext cx="1757363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Georgia" pitchFamily="18" charset="0"/>
              </a:rPr>
              <a:t>И.А. Крылов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988-421A-403B-9626-F41742189CE4}" type="slidenum">
              <a:rPr lang="ru-RU"/>
              <a:pPr/>
              <a:t>11</a:t>
            </a:fld>
            <a:endParaRPr lang="ru-RU"/>
          </a:p>
        </p:txBody>
      </p:sp>
      <p:pic>
        <p:nvPicPr>
          <p:cNvPr id="26627" name="Picture 3" descr="vasneztov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789363"/>
            <a:ext cx="5189537" cy="2879725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6628" name="Picture 4" descr="vasneztov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60350"/>
            <a:ext cx="4548187" cy="3238500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231978" y="3274775"/>
            <a:ext cx="1743747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Kristen ITC" pitchFamily="66" charset="0"/>
              </a:rPr>
              <a:t>Три богатыря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683679" y="6429787"/>
            <a:ext cx="236891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Kristen ITC" pitchFamily="66" charset="0"/>
              </a:rPr>
              <a:t>Витязь на распутье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659563" y="38750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latin typeface="Kristen ITC" pitchFamily="66" charset="0"/>
              </a:rPr>
              <a:t>В.</a:t>
            </a:r>
            <a:r>
              <a:rPr lang="ru-RU" b="1" i="1"/>
              <a:t> </a:t>
            </a:r>
            <a:r>
              <a:rPr lang="ru-RU" b="1">
                <a:latin typeface="Kristen ITC" pitchFamily="66" charset="0"/>
              </a:rPr>
              <a:t>Васнецов</a:t>
            </a:r>
          </a:p>
        </p:txBody>
      </p:sp>
      <p:pic>
        <p:nvPicPr>
          <p:cNvPr id="26639" name="Picture 15" descr="8406487_utro_v_sosnovom_les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4102100" cy="2879725"/>
          </a:xfrm>
          <a:prstGeom prst="rect">
            <a:avLst/>
          </a:prstGeom>
          <a:noFill/>
          <a:ln w="57150" cmpd="thickThin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26647" name="Picture 23" descr="33813272_SHishkin_Sredi_dolinuy"/>
          <p:cNvPicPr>
            <a:picLocks noChangeAspect="1" noChangeArrowheads="1"/>
          </p:cNvPicPr>
          <p:nvPr/>
        </p:nvPicPr>
        <p:blipFill>
          <a:blip r:embed="rId7" cstate="print">
            <a:lum bright="-12000"/>
          </a:blip>
          <a:srcRect/>
          <a:stretch>
            <a:fillRect/>
          </a:stretch>
        </p:blipFill>
        <p:spPr bwMode="auto">
          <a:xfrm>
            <a:off x="179388" y="3215720"/>
            <a:ext cx="3457575" cy="3390900"/>
          </a:xfrm>
          <a:prstGeom prst="rect">
            <a:avLst/>
          </a:prstGeom>
          <a:noFill/>
          <a:ln w="57150" cmpd="thickThin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132138" y="3141663"/>
            <a:ext cx="25908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B0F0"/>
                </a:solidFill>
              </a:rPr>
              <a:t>Художники</a:t>
            </a:r>
            <a:r>
              <a:rPr lang="ru-RU" sz="2800" b="1" i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259974" y="2772331"/>
            <a:ext cx="268079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Georgia" pitchFamily="18" charset="0"/>
              </a:rPr>
              <a:t>Утро в </a:t>
            </a:r>
            <a:r>
              <a:rPr lang="ru-RU" b="1" dirty="0">
                <a:solidFill>
                  <a:srgbClr val="00B0F0"/>
                </a:solidFill>
                <a:latin typeface="Kunstler Script" pitchFamily="66" charset="0"/>
              </a:rPr>
              <a:t>сосновом</a:t>
            </a:r>
            <a:r>
              <a:rPr lang="ru-RU" b="1" dirty="0">
                <a:solidFill>
                  <a:srgbClr val="00B0F0"/>
                </a:solidFill>
                <a:latin typeface="Georgia" pitchFamily="18" charset="0"/>
              </a:rPr>
              <a:t> лесу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1016074" y="6429787"/>
            <a:ext cx="251165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Kunstler Script" pitchFamily="66" charset="0"/>
              </a:rPr>
              <a:t>Среди долины </a:t>
            </a:r>
            <a:r>
              <a:rPr lang="ru-RU" b="1" dirty="0" err="1" smtClean="0">
                <a:solidFill>
                  <a:srgbClr val="00B0F0"/>
                </a:solidFill>
                <a:latin typeface="Kunstler Script" pitchFamily="66" charset="0"/>
              </a:rPr>
              <a:t>ровныя</a:t>
            </a:r>
            <a:endParaRPr lang="ru-RU" b="1" dirty="0">
              <a:solidFill>
                <a:srgbClr val="00B0F0"/>
              </a:solidFill>
              <a:latin typeface="Kunstler Script" pitchFamily="66" charset="0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376238" y="3319463"/>
            <a:ext cx="1470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latin typeface="Kristen ITC" pitchFamily="66" charset="0"/>
              </a:rPr>
              <a:t>И. Шишкин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292725" y="188913"/>
            <a:ext cx="3635375" cy="3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ru-RU" sz="3200" b="1" i="1" dirty="0">
                <a:solidFill>
                  <a:srgbClr val="00B0F0"/>
                </a:solidFill>
              </a:rPr>
              <a:t>Неофициальные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516688" y="549275"/>
            <a:ext cx="2051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B0F0"/>
                </a:solidFill>
              </a:rPr>
              <a:t>символы</a:t>
            </a:r>
          </a:p>
          <a:p>
            <a:r>
              <a:rPr lang="ru-RU" sz="3200" b="1" i="1" dirty="0">
                <a:solidFill>
                  <a:srgbClr val="00B0F0"/>
                </a:solidFill>
              </a:rPr>
              <a:t>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0a0968fa783d9e1662686eba0fef5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92150"/>
            <a:ext cx="1622425" cy="2232025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2" name="Picture 10" descr="a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76250"/>
            <a:ext cx="1550988" cy="2522538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3" name="Picture 11" descr="06bd03d17e8ef75a12c44c622a2c46d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97636">
            <a:off x="7096828" y="4949476"/>
            <a:ext cx="1681162" cy="1692275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4" name="Picture 12" descr="samo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7617" y="4021901"/>
            <a:ext cx="1744662" cy="2520950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5" name="Picture 13" descr="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33375"/>
            <a:ext cx="1733550" cy="1800225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6" name="Picture 14" descr="64250269_uh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4797425"/>
            <a:ext cx="2408237" cy="1844675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7" name="Picture 15" descr="f2bde131d8425376584d28bdbac2c691_bi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21466" y="218481"/>
            <a:ext cx="2774950" cy="2519362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8" name="Picture 16" descr="a6b6e5555fe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05413" y="3919874"/>
            <a:ext cx="1781175" cy="2517775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9" name="Picture 17" descr="497441_9063nothumb5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235605">
            <a:off x="216868" y="2823169"/>
            <a:ext cx="1687513" cy="1404937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50" name="Picture 18" descr="schal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1374804">
            <a:off x="6804025" y="3068638"/>
            <a:ext cx="1909763" cy="1809750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51" name="Picture 19" descr="Panetto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959093">
            <a:off x="2055431" y="2926195"/>
            <a:ext cx="1349375" cy="1441450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283" b="89572" l="5000" r="96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133" y="2467626"/>
            <a:ext cx="2326554" cy="17847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356100" y="1773238"/>
            <a:ext cx="4532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b="1">
                <a:solidFill>
                  <a:srgbClr val="A50021"/>
                </a:solidFill>
              </a:rPr>
              <a:t>Отец. Отеческий. Отчизна. Отечество</a:t>
            </a:r>
            <a:r>
              <a:rPr lang="ru-RU"/>
              <a:t> </a:t>
            </a:r>
          </a:p>
          <a:p>
            <a:pPr algn="just"/>
            <a:r>
              <a:rPr lang="ru-RU"/>
              <a:t>(родственные, однокоренные слова)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572000" y="3644900"/>
            <a:ext cx="280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A50021"/>
                </a:solidFill>
              </a:rPr>
              <a:t>Отечество</a:t>
            </a:r>
            <a:r>
              <a:rPr lang="ru-RU"/>
              <a:t> </a:t>
            </a:r>
            <a:r>
              <a:rPr lang="ru-RU" b="1">
                <a:solidFill>
                  <a:srgbClr val="A50021"/>
                </a:solidFill>
              </a:rPr>
              <a:t>и </a:t>
            </a:r>
            <a:r>
              <a:rPr lang="ru-RU"/>
              <a:t> </a:t>
            </a:r>
            <a:r>
              <a:rPr lang="ru-RU" b="1">
                <a:solidFill>
                  <a:srgbClr val="A50021"/>
                </a:solidFill>
              </a:rPr>
              <a:t>Родина</a:t>
            </a:r>
          </a:p>
          <a:p>
            <a:pPr algn="just"/>
            <a:r>
              <a:rPr lang="ru-RU"/>
              <a:t>(слова - синонимы)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427538" y="2708275"/>
            <a:ext cx="3543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b="1">
                <a:solidFill>
                  <a:srgbClr val="A50021"/>
                </a:solidFill>
              </a:rPr>
              <a:t>Родился. Род. Народ. Родина</a:t>
            </a:r>
          </a:p>
          <a:p>
            <a:pPr algn="just"/>
            <a:r>
              <a:rPr lang="ru-RU"/>
              <a:t> (так же однокоренные слова)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68313" y="5516563"/>
            <a:ext cx="8424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200" b="1">
                <a:solidFill>
                  <a:srgbClr val="A50021"/>
                </a:solidFill>
              </a:rPr>
              <a:t>Мы живем в России и для нас она и Отечество, и Родина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55650" y="0"/>
            <a:ext cx="7272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0070C0"/>
                </a:solidFill>
              </a:rPr>
              <a:t>Отечество. </a:t>
            </a:r>
            <a:r>
              <a:rPr lang="ru-RU" sz="2800" b="1" i="1" dirty="0" smtClean="0">
                <a:solidFill>
                  <a:srgbClr val="0070C0"/>
                </a:solidFill>
              </a:rPr>
              <a:t>  </a:t>
            </a:r>
            <a:r>
              <a:rPr lang="ru-RU" sz="2800" b="1" i="1" dirty="0" smtClean="0">
                <a:solidFill>
                  <a:srgbClr val="800000"/>
                </a:solidFill>
              </a:rPr>
              <a:t>Родина.   </a:t>
            </a:r>
            <a:r>
              <a:rPr lang="ru-RU" sz="2800" b="1" i="1" dirty="0">
                <a:solidFill>
                  <a:schemeClr val="bg1"/>
                </a:solidFill>
              </a:rPr>
              <a:t>Россия</a:t>
            </a:r>
            <a:r>
              <a:rPr lang="ru-RU" sz="2800" b="1" i="1" dirty="0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E525-8ADB-4339-B711-15C2ECD3159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1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E525-8ADB-4339-B711-15C2ECD3159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https://avatars.mds.yandex.net/get-pdb/1880405/9def0aa8-8120-45b7-a86b-bf7465b5f9b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1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39975" y="1125538"/>
            <a:ext cx="208756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 i="1" dirty="0"/>
              <a:t/>
            </a:r>
            <a:br>
              <a:rPr lang="ru-RU" sz="1200" b="1" i="1" dirty="0"/>
            </a:br>
            <a:r>
              <a:rPr lang="ru-RU" sz="1200" b="1" i="1" dirty="0"/>
              <a:t>Припев:</a:t>
            </a:r>
            <a:br>
              <a:rPr lang="ru-RU" sz="1200" b="1" i="1" dirty="0"/>
            </a:br>
            <a:r>
              <a:rPr lang="ru-RU" sz="1200" b="1" i="1" dirty="0"/>
              <a:t>Славься, Отечество наше свободное, </a:t>
            </a:r>
            <a:br>
              <a:rPr lang="ru-RU" sz="1200" b="1" i="1" dirty="0"/>
            </a:br>
            <a:r>
              <a:rPr lang="ru-RU" sz="1200" b="1" i="1" dirty="0"/>
              <a:t>Братских народов союз вековой, </a:t>
            </a:r>
            <a:br>
              <a:rPr lang="ru-RU" sz="1200" b="1" i="1" dirty="0"/>
            </a:br>
            <a:r>
              <a:rPr lang="ru-RU" sz="1200" b="1" i="1" dirty="0"/>
              <a:t>Предками данная мудрость народная! </a:t>
            </a:r>
            <a:br>
              <a:rPr lang="ru-RU" sz="1200" b="1" i="1" dirty="0"/>
            </a:br>
            <a:r>
              <a:rPr lang="ru-RU" sz="1200" b="1" i="1" dirty="0"/>
              <a:t>Славься, страна! Мы гордимся тобой!</a:t>
            </a:r>
            <a:br>
              <a:rPr lang="ru-RU" sz="1200" b="1" i="1" dirty="0"/>
            </a:br>
            <a:r>
              <a:rPr lang="ru-RU" sz="1200" b="1" i="1" dirty="0"/>
              <a:t/>
            </a:r>
            <a:br>
              <a:rPr lang="ru-RU" sz="1200" b="1" i="1" dirty="0"/>
            </a:br>
            <a:r>
              <a:rPr lang="ru-RU" sz="1200" b="1" i="1" dirty="0"/>
              <a:t>3-й куплет</a:t>
            </a:r>
            <a:br>
              <a:rPr lang="ru-RU" sz="1200" b="1" i="1" dirty="0"/>
            </a:br>
            <a:r>
              <a:rPr lang="ru-RU" sz="1200" b="1" i="1" dirty="0"/>
              <a:t>Широкий простор для мечты и для жизни</a:t>
            </a:r>
            <a:br>
              <a:rPr lang="ru-RU" sz="1200" b="1" i="1" dirty="0"/>
            </a:br>
            <a:r>
              <a:rPr lang="ru-RU" sz="1200" b="1" i="1" dirty="0"/>
              <a:t>Грядущие нам открывают года.</a:t>
            </a:r>
            <a:br>
              <a:rPr lang="ru-RU" sz="1200" b="1" i="1" dirty="0"/>
            </a:br>
            <a:r>
              <a:rPr lang="ru-RU" sz="1200" b="1" i="1" dirty="0"/>
              <a:t>Нам силу дает наша верность Отчизне.</a:t>
            </a:r>
            <a:br>
              <a:rPr lang="ru-RU" sz="1200" b="1" i="1" dirty="0"/>
            </a:br>
            <a:r>
              <a:rPr lang="ru-RU" sz="1200" b="1" i="1" dirty="0"/>
              <a:t>Так было, так есть и так будет всегда!</a:t>
            </a:r>
            <a:br>
              <a:rPr lang="ru-RU" sz="1200" b="1" i="1" dirty="0"/>
            </a:br>
            <a:r>
              <a:rPr lang="ru-RU" sz="1200" b="1" i="1" dirty="0"/>
              <a:t/>
            </a:r>
            <a:br>
              <a:rPr lang="ru-RU" sz="1200" b="1" i="1" dirty="0"/>
            </a:br>
            <a:r>
              <a:rPr lang="ru-RU" sz="1200" b="1" i="1" dirty="0"/>
              <a:t>Припев:</a:t>
            </a:r>
            <a:br>
              <a:rPr lang="ru-RU" sz="1200" b="1" i="1" dirty="0"/>
            </a:br>
            <a:r>
              <a:rPr lang="ru-RU" sz="1200" b="1" i="1" dirty="0"/>
              <a:t>Славься, Отечество наше свободное, </a:t>
            </a:r>
            <a:br>
              <a:rPr lang="ru-RU" sz="1200" b="1" i="1" dirty="0"/>
            </a:br>
            <a:r>
              <a:rPr lang="ru-RU" sz="1200" b="1" i="1" dirty="0"/>
              <a:t>Братских народов союз вековой, </a:t>
            </a:r>
            <a:br>
              <a:rPr lang="ru-RU" sz="1200" b="1" i="1" dirty="0"/>
            </a:br>
            <a:r>
              <a:rPr lang="ru-RU" sz="1200" b="1" i="1" dirty="0"/>
              <a:t>Предками данная мудрость народная! </a:t>
            </a:r>
            <a:br>
              <a:rPr lang="ru-RU" sz="1200" b="1" i="1" dirty="0"/>
            </a:br>
            <a:r>
              <a:rPr lang="ru-RU" sz="1200" b="1" i="1" dirty="0"/>
              <a:t>Славься, страна! Мы гордимся тобой!</a:t>
            </a:r>
            <a:r>
              <a:rPr lang="ru-RU" sz="1200" dirty="0"/>
              <a:t> </a:t>
            </a:r>
          </a:p>
        </p:txBody>
      </p:sp>
      <p:pic>
        <p:nvPicPr>
          <p:cNvPr id="33795" name="Picture 3" descr="Флаг Российской Федерации (флаг России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551" y="981075"/>
            <a:ext cx="2663825" cy="1771650"/>
          </a:xfrm>
          <a:prstGeom prst="rect">
            <a:avLst/>
          </a:prstGeom>
          <a:noFill/>
        </p:spPr>
      </p:pic>
      <p:pic>
        <p:nvPicPr>
          <p:cNvPr id="33796" name="Picture 4" descr="Герб Российской Федерации (герб России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141663"/>
            <a:ext cx="2889250" cy="3470275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8172450" y="5876925"/>
            <a:ext cx="72003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</a:rPr>
              <a:t>Герб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8138418" y="2636838"/>
            <a:ext cx="754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</a:rPr>
              <a:t>Флаг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851275" y="63087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B0F0"/>
                </a:solidFill>
              </a:rPr>
              <a:t>Гимн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50825" y="1268413"/>
            <a:ext cx="1944688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 i="1" dirty="0"/>
              <a:t>1-й куплет:</a:t>
            </a:r>
            <a:br>
              <a:rPr lang="ru-RU" sz="1200" b="1" i="1" dirty="0"/>
            </a:br>
            <a:r>
              <a:rPr lang="ru-RU" sz="1200" b="1" i="1" dirty="0"/>
              <a:t>Россия - священная наша держава,</a:t>
            </a:r>
            <a:br>
              <a:rPr lang="ru-RU" sz="1200" b="1" i="1" dirty="0"/>
            </a:br>
            <a:r>
              <a:rPr lang="ru-RU" sz="1200" b="1" i="1" dirty="0"/>
              <a:t>Россия - любимая наша страна.</a:t>
            </a:r>
            <a:br>
              <a:rPr lang="ru-RU" sz="1200" b="1" i="1" dirty="0"/>
            </a:br>
            <a:r>
              <a:rPr lang="ru-RU" sz="1200" b="1" i="1" dirty="0"/>
              <a:t>Могучая воля, великая слава -</a:t>
            </a:r>
            <a:br>
              <a:rPr lang="ru-RU" sz="1200" b="1" i="1" dirty="0"/>
            </a:br>
            <a:r>
              <a:rPr lang="ru-RU" sz="1200" b="1" i="1" dirty="0"/>
              <a:t>Твое достоянье на все времена!</a:t>
            </a:r>
            <a:br>
              <a:rPr lang="ru-RU" sz="1200" b="1" i="1" dirty="0"/>
            </a:br>
            <a:r>
              <a:rPr lang="ru-RU" sz="1200" b="1" i="1" dirty="0"/>
              <a:t/>
            </a:r>
            <a:br>
              <a:rPr lang="ru-RU" sz="1200" b="1" i="1" dirty="0"/>
            </a:br>
            <a:r>
              <a:rPr lang="ru-RU" sz="1200" b="1" i="1" dirty="0"/>
              <a:t>Припев:</a:t>
            </a:r>
            <a:br>
              <a:rPr lang="ru-RU" sz="1200" b="1" i="1" dirty="0"/>
            </a:br>
            <a:r>
              <a:rPr lang="ru-RU" sz="1200" b="1" i="1" dirty="0"/>
              <a:t>Славься, Отечество наше свободное, </a:t>
            </a:r>
            <a:br>
              <a:rPr lang="ru-RU" sz="1200" b="1" i="1" dirty="0"/>
            </a:br>
            <a:r>
              <a:rPr lang="ru-RU" sz="1200" b="1" i="1" dirty="0"/>
              <a:t>Братских народов союз вековой, </a:t>
            </a:r>
            <a:br>
              <a:rPr lang="ru-RU" sz="1200" b="1" i="1" dirty="0"/>
            </a:br>
            <a:r>
              <a:rPr lang="ru-RU" sz="1200" b="1" i="1" dirty="0"/>
              <a:t>Предками данная мудрость народная! </a:t>
            </a:r>
            <a:br>
              <a:rPr lang="ru-RU" sz="1200" b="1" i="1" dirty="0"/>
            </a:br>
            <a:r>
              <a:rPr lang="ru-RU" sz="1200" b="1" i="1" dirty="0"/>
              <a:t>Славься, страна! Мы гордимся тобой!</a:t>
            </a:r>
            <a:br>
              <a:rPr lang="ru-RU" sz="1200" b="1" i="1" dirty="0"/>
            </a:br>
            <a:r>
              <a:rPr lang="ru-RU" sz="1200" b="1" i="1" dirty="0"/>
              <a:t/>
            </a:r>
            <a:br>
              <a:rPr lang="ru-RU" sz="1200" b="1" i="1" dirty="0"/>
            </a:br>
            <a:r>
              <a:rPr lang="ru-RU" sz="1200" b="1" i="1" dirty="0"/>
              <a:t>2-й куплет:</a:t>
            </a:r>
            <a:br>
              <a:rPr lang="ru-RU" sz="1200" b="1" i="1" dirty="0"/>
            </a:br>
            <a:r>
              <a:rPr lang="ru-RU" sz="1200" b="1" i="1" dirty="0"/>
              <a:t>От южных морей до полярного края</a:t>
            </a:r>
            <a:br>
              <a:rPr lang="ru-RU" sz="1200" b="1" i="1" dirty="0"/>
            </a:br>
            <a:r>
              <a:rPr lang="ru-RU" sz="1200" b="1" i="1" dirty="0"/>
              <a:t>Раскинулись наши леса и поля.</a:t>
            </a:r>
            <a:br>
              <a:rPr lang="ru-RU" sz="1200" b="1" i="1" dirty="0"/>
            </a:br>
            <a:r>
              <a:rPr lang="ru-RU" sz="1200" b="1" i="1" dirty="0"/>
              <a:t>Одна ты на свете! Одна ты такая -</a:t>
            </a:r>
            <a:br>
              <a:rPr lang="ru-RU" sz="1200" b="1" i="1" dirty="0"/>
            </a:br>
            <a:r>
              <a:rPr lang="ru-RU" sz="1200" b="1" i="1" dirty="0"/>
              <a:t>Хранимая Богом родная земля!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68313" y="692150"/>
            <a:ext cx="4103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 i="1" dirty="0"/>
              <a:t>Дата принятия: 07.03.2001 </a:t>
            </a:r>
            <a:br>
              <a:rPr lang="ru-RU" sz="1200" b="1" i="1" dirty="0"/>
            </a:br>
            <a:r>
              <a:rPr lang="ru-RU" sz="1200" b="1" i="1" dirty="0"/>
              <a:t>(слова С. Михалкова, музыка А. Александрова)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850" y="112713"/>
            <a:ext cx="8640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i="1" dirty="0">
                <a:solidFill>
                  <a:srgbClr val="00B0F0"/>
                </a:solidFill>
              </a:rPr>
              <a:t>Государственные символы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427538" y="6307416"/>
            <a:ext cx="4477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Земная </a:t>
            </a:r>
            <a:r>
              <a:rPr lang="ru-RU" b="1" dirty="0">
                <a:solidFill>
                  <a:srgbClr val="0070C0"/>
                </a:solidFill>
              </a:rPr>
              <a:t>поверхность из космоса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080" name="Picture 8" descr="ma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6113"/>
            <a:ext cx="5399087" cy="3527425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00113" y="6021388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70C0"/>
                </a:solidFill>
              </a:rPr>
              <a:t>Географическая карта </a:t>
            </a:r>
          </a:p>
        </p:txBody>
      </p:sp>
      <p:pic>
        <p:nvPicPr>
          <p:cNvPr id="3082" name="Picture 10" descr="earth_f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492375"/>
            <a:ext cx="3598863" cy="3598863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827088" y="404813"/>
            <a:ext cx="7272337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chemeClr val="bg1"/>
                </a:solidFill>
              </a:rPr>
              <a:t>Отечество. </a:t>
            </a: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800000"/>
                </a:solidFill>
              </a:rPr>
              <a:t>                              </a:t>
            </a:r>
            <a:r>
              <a:rPr lang="ru-RU" sz="2800" b="1" i="1" dirty="0">
                <a:solidFill>
                  <a:srgbClr val="0070C0"/>
                </a:solidFill>
              </a:rPr>
              <a:t>Родина. </a:t>
            </a: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800000"/>
                </a:solidFill>
              </a:rPr>
              <a:t>                                                    </a:t>
            </a:r>
            <a:r>
              <a:rPr lang="ru-RU" sz="2800" b="1" i="1" dirty="0">
                <a:solidFill>
                  <a:srgbClr val="C00000"/>
                </a:solidFill>
              </a:rPr>
              <a:t>Россия</a:t>
            </a:r>
            <a:r>
              <a:rPr lang="ru-RU" sz="2800" b="1" i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 rot="-1825787">
            <a:off x="6659563" y="3573463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cs typeface="Arial" charset="0"/>
              </a:rPr>
              <a:t>▪ </a:t>
            </a:r>
            <a:r>
              <a:rPr lang="ru-RU" sz="2400" b="1" dirty="0">
                <a:solidFill>
                  <a:schemeClr val="bg1"/>
                </a:solidFill>
              </a:rPr>
              <a:t>Россия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 rot="-696815">
            <a:off x="2268538" y="2708275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3300"/>
                </a:solidFill>
                <a:cs typeface="Arial" charset="0"/>
              </a:rPr>
              <a:t>▪</a:t>
            </a:r>
            <a:r>
              <a:rPr lang="ru-RU" b="1" dirty="0">
                <a:cs typeface="Arial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Россия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0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6975"/>
            <a:ext cx="3673475" cy="252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87450" y="393382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B0F0"/>
                </a:solidFill>
              </a:rPr>
              <a:t>Семья, дом, родные, друзья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68313" y="301625"/>
            <a:ext cx="8351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 i="1" dirty="0">
                <a:solidFill>
                  <a:srgbClr val="00B0F0"/>
                </a:solidFill>
              </a:rPr>
              <a:t>С чего</a:t>
            </a:r>
            <a:r>
              <a:rPr lang="ru-RU" sz="3200" b="1" i="1" dirty="0">
                <a:solidFill>
                  <a:srgbClr val="00B0F0"/>
                </a:solidFill>
              </a:rPr>
              <a:t> начинается Родина?</a:t>
            </a:r>
          </a:p>
        </p:txBody>
      </p:sp>
      <p:pic>
        <p:nvPicPr>
          <p:cNvPr id="10250" name="Picture 10" descr="5639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052513"/>
            <a:ext cx="3300412" cy="265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44" y="3958538"/>
            <a:ext cx="2997994" cy="219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75" y="2313354"/>
            <a:ext cx="2859261" cy="1626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26" y="4413702"/>
            <a:ext cx="2959021" cy="184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8" y="4419560"/>
            <a:ext cx="2801715" cy="186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8313" y="163513"/>
            <a:ext cx="83518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</a:rPr>
              <a:t>С чего </a:t>
            </a:r>
            <a:r>
              <a:rPr lang="ru-RU" sz="3600" b="1" i="1" dirty="0">
                <a:solidFill>
                  <a:srgbClr val="00B0F0"/>
                </a:solidFill>
              </a:rPr>
              <a:t>начинается </a:t>
            </a:r>
            <a:r>
              <a:rPr lang="ru-RU" sz="3200" b="1" i="1" dirty="0">
                <a:solidFill>
                  <a:srgbClr val="00B0F0"/>
                </a:solidFill>
              </a:rPr>
              <a:t>Родина?</a:t>
            </a:r>
            <a:r>
              <a:rPr lang="ru-RU" sz="4400" b="1" i="1" dirty="0">
                <a:solidFill>
                  <a:srgbClr val="800000"/>
                </a:solidFill>
              </a:rPr>
              <a:t/>
            </a:r>
            <a:br>
              <a:rPr lang="ru-RU" sz="4400" b="1" i="1" dirty="0">
                <a:solidFill>
                  <a:srgbClr val="800000"/>
                </a:solidFill>
              </a:rPr>
            </a:br>
            <a:endParaRPr lang="ru-RU" b="1" i="1" dirty="0">
              <a:solidFill>
                <a:srgbClr val="800000"/>
              </a:solidFill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55650" y="6165850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B0F0"/>
                </a:solidFill>
              </a:rPr>
              <a:t>Любимые увлечения и уголки отдыха</a:t>
            </a:r>
          </a:p>
        </p:txBody>
      </p:sp>
      <p:pic>
        <p:nvPicPr>
          <p:cNvPr id="7186" name="Picture 18" descr="bcd5d40911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624" y="1408695"/>
            <a:ext cx="2386730" cy="42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0" y="1028848"/>
            <a:ext cx="3137601" cy="2091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72" y="3599928"/>
            <a:ext cx="3417056" cy="2221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" y="3541390"/>
            <a:ext cx="263842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26" y="1098872"/>
            <a:ext cx="262890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958" y="1222328"/>
            <a:ext cx="4500563" cy="2701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7380288" y="4724400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 dirty="0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106363"/>
            <a:ext cx="6335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</a:rPr>
              <a:t>С чего начинается </a:t>
            </a:r>
            <a:r>
              <a:rPr lang="ru-RU" sz="3600" b="1" i="1" dirty="0">
                <a:solidFill>
                  <a:srgbClr val="00B0F0"/>
                </a:solidFill>
              </a:rPr>
              <a:t>Родина?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737479" y="765175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dirty="0">
                <a:solidFill>
                  <a:srgbClr val="00B0F0"/>
                </a:solidFill>
              </a:rPr>
              <a:t>Московский кремль </a:t>
            </a:r>
          </a:p>
        </p:txBody>
      </p:sp>
      <p:pic>
        <p:nvPicPr>
          <p:cNvPr id="4124" name="Picture 28" descr="Картинка 30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765175"/>
            <a:ext cx="4105275" cy="2952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6300788" y="386080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B0F0"/>
                </a:solidFill>
              </a:rPr>
              <a:t>Красная площадь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15" y="4227512"/>
            <a:ext cx="3971759" cy="2459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1" y="4014694"/>
            <a:ext cx="4284780" cy="2773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1235754123_event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859" y="188319"/>
            <a:ext cx="2219951" cy="332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 descr="mas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624" y="548680"/>
            <a:ext cx="2170112" cy="2733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347864" y="6018726"/>
            <a:ext cx="5472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00B0F0"/>
                </a:solidFill>
              </a:rPr>
              <a:t>Традиции и обычаи в России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1921"/>
            <a:ext cx="3888432" cy="570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" y="3690894"/>
            <a:ext cx="2381870" cy="212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82" y="3720175"/>
            <a:ext cx="2369307" cy="2212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14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73238"/>
            <a:ext cx="3684587" cy="4787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940425" y="4797425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B0F0"/>
                </a:solidFill>
              </a:rPr>
              <a:t>Царь-пушка</a:t>
            </a:r>
            <a:r>
              <a:rPr lang="ru-RU" sz="2400" dirty="0"/>
              <a:t> </a:t>
            </a:r>
          </a:p>
        </p:txBody>
      </p:sp>
      <p:pic>
        <p:nvPicPr>
          <p:cNvPr id="39942" name="Picture 6" descr="_1_~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549275"/>
            <a:ext cx="51816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84213" y="981075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Царь-колокол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172</Words>
  <Application>Microsoft Office PowerPoint</Application>
  <PresentationFormat>Экран (4:3)</PresentationFormat>
  <Paragraphs>56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        МБДОУ № 45 «Солнышко»  «День  независимости  России»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России</dc:title>
  <dc:creator>Yznaika.com</dc:creator>
  <cp:lastModifiedBy>Ирина</cp:lastModifiedBy>
  <cp:revision>178</cp:revision>
  <dcterms:created xsi:type="dcterms:W3CDTF">2011-05-23T13:19:14Z</dcterms:created>
  <dcterms:modified xsi:type="dcterms:W3CDTF">2020-05-28T11:13:18Z</dcterms:modified>
</cp:coreProperties>
</file>