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256" r:id="rId2"/>
    <p:sldId id="280" r:id="rId3"/>
    <p:sldId id="257" r:id="rId4"/>
    <p:sldId id="258" r:id="rId5"/>
    <p:sldId id="259" r:id="rId6"/>
    <p:sldId id="268" r:id="rId7"/>
    <p:sldId id="281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9" r:id="rId16"/>
    <p:sldId id="270" r:id="rId17"/>
    <p:sldId id="271" r:id="rId18"/>
    <p:sldId id="275" r:id="rId19"/>
    <p:sldId id="272" r:id="rId20"/>
    <p:sldId id="273" r:id="rId21"/>
    <p:sldId id="277" r:id="rId22"/>
    <p:sldId id="276" r:id="rId23"/>
    <p:sldId id="274" r:id="rId24"/>
    <p:sldId id="278" r:id="rId25"/>
    <p:sldId id="279" r:id="rId2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69" d="100"/>
          <a:sy n="69" d="100"/>
        </p:scale>
        <p:origin x="141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DE9DC-08CC-4C47-ABC7-BEF8A023713A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9128EE-BE53-465D-8FEC-3701D44EF5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Артикуляция  звуков Г-К. Фонематический образ  Г-К. Записываем тему урока.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128EE-BE53-465D-8FEC-3701D44EF55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Объяснение</a:t>
            </a:r>
            <a:r>
              <a:rPr lang="ru-RU" baseline="0" dirty="0" smtClean="0"/>
              <a:t> значения незнакомых слов, расширение словарного запаса.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128EE-BE53-465D-8FEC-3701D44EF55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Г-К в одном слове:</a:t>
            </a:r>
            <a:r>
              <a:rPr lang="ru-RU" baseline="0" dirty="0" smtClean="0"/>
              <a:t> книга, иголка. Определение места звуков Г-К в слове.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128EE-BE53-465D-8FEC-3701D44EF55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Ударение,</a:t>
            </a:r>
            <a:r>
              <a:rPr lang="ru-RU" baseline="0" dirty="0" smtClean="0"/>
              <a:t> перенос слова. Определение места звука в слове. </a:t>
            </a:r>
            <a:r>
              <a:rPr lang="ru-RU" dirty="0" smtClean="0"/>
              <a:t>Объяснение</a:t>
            </a:r>
            <a:r>
              <a:rPr lang="ru-RU" baseline="0" dirty="0" smtClean="0"/>
              <a:t> незнакомых слов, расширение словарного запаса.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128EE-BE53-465D-8FEC-3701D44EF55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Перелетные</a:t>
            </a:r>
            <a:r>
              <a:rPr lang="ru-RU" baseline="0" dirty="0" smtClean="0"/>
              <a:t> птицы: </a:t>
            </a:r>
            <a:r>
              <a:rPr lang="ru-RU" dirty="0" smtClean="0"/>
              <a:t>грачи, скворец,</a:t>
            </a:r>
            <a:r>
              <a:rPr lang="ru-RU" baseline="0" dirty="0" smtClean="0"/>
              <a:t> дикие гуси, дикая утка мандаринка, ласточка, кукушка. Домашние птицы. Зимующие птицы.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128EE-BE53-465D-8FEC-3701D44EF556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Картинки подсказки, трудные слова: огород, лагерь, творог. Определение места звука Г в словах.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128EE-BE53-465D-8FEC-3701D44EF556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Картинки-подсказки. Определение места звука К в слове.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128EE-BE53-465D-8FEC-3701D44EF556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 в позиции оглушения. Проверочные слова.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128EE-BE53-465D-8FEC-3701D44EF556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Запись темы урока. Слова,</a:t>
            </a:r>
            <a:r>
              <a:rPr lang="ru-RU" baseline="0" dirty="0" smtClean="0"/>
              <a:t> отвечающие на вопрос: какой? какое? какая?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128EE-BE53-465D-8FEC-3701D44EF556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Слова, отвечающие на вопросы:</a:t>
            </a:r>
            <a:r>
              <a:rPr lang="ru-RU" baseline="0" dirty="0" smtClean="0"/>
              <a:t> что делать? что делает? что сделать? кто делает?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128EE-BE53-465D-8FEC-3701D44EF556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Запись темы урока. Что такое предложение,</a:t>
            </a:r>
            <a:r>
              <a:rPr lang="ru-RU" baseline="0" dirty="0" smtClean="0"/>
              <a:t> виды предложений. Конструирование </a:t>
            </a:r>
            <a:r>
              <a:rPr lang="ru-RU" baseline="0" dirty="0" err="1" smtClean="0"/>
              <a:t>предложенияй</a:t>
            </a:r>
            <a:r>
              <a:rPr lang="ru-RU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128EE-BE53-465D-8FEC-3701D44EF556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История Гава и </a:t>
            </a:r>
            <a:r>
              <a:rPr lang="ru-RU" dirty="0" err="1" smtClean="0"/>
              <a:t>Кыся</a:t>
            </a:r>
            <a:r>
              <a:rPr lang="ru-RU" dirty="0" smtClean="0"/>
              <a:t>. Гласные, согласные звуки и буквы.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128EE-BE53-465D-8FEC-3701D44EF55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Конструирование предложений. Письмо</a:t>
            </a:r>
            <a:r>
              <a:rPr lang="ru-RU" baseline="0" dirty="0" smtClean="0"/>
              <a:t> по памяти.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128EE-BE53-465D-8FEC-3701D44EF556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Смысловое различие слов </a:t>
            </a:r>
            <a:r>
              <a:rPr lang="ru-RU" dirty="0" err="1" smtClean="0"/>
              <a:t>квазиомонимов</a:t>
            </a:r>
            <a:r>
              <a:rPr lang="ru-RU" dirty="0" smtClean="0"/>
              <a:t>. Графический диктант.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128EE-BE53-465D-8FEC-3701D44EF556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Запись темы урока </a:t>
            </a:r>
            <a:r>
              <a:rPr lang="ru-RU" smtClean="0"/>
              <a:t>в тетради.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128EE-BE53-465D-8FEC-3701D44EF556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Графический образ. </a:t>
            </a:r>
            <a:r>
              <a:rPr lang="ru-RU" dirty="0" smtClean="0"/>
              <a:t>Печатное и письменное начертание Г-К. Г-7, К-6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128EE-BE53-465D-8FEC-3701D44EF55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Слоги, как составные части слова. Прямые – обратные слоги и наоборот. Гласные второго ряда.</a:t>
            </a:r>
            <a:r>
              <a:rPr lang="ru-RU" baseline="0" dirty="0" smtClean="0"/>
              <a:t> Смягчение согласных.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128EE-BE53-465D-8FEC-3701D44EF55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Дифференциация</a:t>
            </a:r>
            <a:r>
              <a:rPr lang="ru-RU" baseline="0" dirty="0" smtClean="0"/>
              <a:t> Г-К в слогах. Правило  переноса слов на письме.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128EE-BE53-465D-8FEC-3701D44EF55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Голоса</a:t>
            </a:r>
            <a:r>
              <a:rPr lang="ru-RU" baseline="0" dirty="0" smtClean="0"/>
              <a:t> птиц – слоги.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128EE-BE53-465D-8FEC-3701D44EF55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Полные и сокращенные имена, их написание с заглавной буквы.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128EE-BE53-465D-8FEC-3701D44EF55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Запись темы урока. Работа с трудными словами:</a:t>
            </a:r>
            <a:r>
              <a:rPr lang="ru-RU" baseline="0" dirty="0" smtClean="0"/>
              <a:t> градусник, гантель, конфета.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128EE-BE53-465D-8FEC-3701D44EF55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Слова</a:t>
            </a:r>
            <a:r>
              <a:rPr lang="ru-RU" baseline="0" dirty="0" smtClean="0"/>
              <a:t> с двумя О и одной А: корова, корона (борона, ворона, борода, дорога…)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128EE-BE53-465D-8FEC-3701D44EF55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audio" Target="../media/audio1.wav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audio" Target="../media/audio1.wav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jpeg"/><Relationship Id="rId3" Type="http://schemas.openxmlformats.org/officeDocument/2006/relationships/audio" Target="../media/audio1.wav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Relationship Id="rId1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audio" Target="../media/audio1.wav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audio" Target="../media/audio1.wav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audio" Target="../media/audio1.wav"/><Relationship Id="rId7" Type="http://schemas.openxmlformats.org/officeDocument/2006/relationships/image" Target="../media/image6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10" Type="http://schemas.openxmlformats.org/officeDocument/2006/relationships/image" Target="../media/image65.jpeg"/><Relationship Id="rId4" Type="http://schemas.openxmlformats.org/officeDocument/2006/relationships/image" Target="../media/image59.jpeg"/><Relationship Id="rId9" Type="http://schemas.openxmlformats.org/officeDocument/2006/relationships/image" Target="../media/image6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audio" Target="../media/audio1.wav"/><Relationship Id="rId7" Type="http://schemas.openxmlformats.org/officeDocument/2006/relationships/image" Target="../media/image7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11" Type="http://schemas.openxmlformats.org/officeDocument/2006/relationships/image" Target="../media/image75.jpeg"/><Relationship Id="rId5" Type="http://schemas.openxmlformats.org/officeDocument/2006/relationships/image" Target="../media/image69.jpeg"/><Relationship Id="rId10" Type="http://schemas.openxmlformats.org/officeDocument/2006/relationships/image" Target="../media/image74.jpeg"/><Relationship Id="rId4" Type="http://schemas.openxmlformats.org/officeDocument/2006/relationships/image" Target="../media/image68.jpeg"/><Relationship Id="rId9" Type="http://schemas.openxmlformats.org/officeDocument/2006/relationships/image" Target="../media/image7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3" Type="http://schemas.openxmlformats.org/officeDocument/2006/relationships/audio" Target="../media/audio1.wav"/><Relationship Id="rId7" Type="http://schemas.openxmlformats.org/officeDocument/2006/relationships/image" Target="../media/image7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eg"/><Relationship Id="rId11" Type="http://schemas.openxmlformats.org/officeDocument/2006/relationships/image" Target="../media/image83.jpeg"/><Relationship Id="rId5" Type="http://schemas.openxmlformats.org/officeDocument/2006/relationships/image" Target="../media/image77.jpeg"/><Relationship Id="rId10" Type="http://schemas.openxmlformats.org/officeDocument/2006/relationships/image" Target="../media/image82.jpeg"/><Relationship Id="rId4" Type="http://schemas.openxmlformats.org/officeDocument/2006/relationships/image" Target="../media/image76.jpeg"/><Relationship Id="rId9" Type="http://schemas.openxmlformats.org/officeDocument/2006/relationships/image" Target="../media/image8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9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jpeg"/><Relationship Id="rId13" Type="http://schemas.openxmlformats.org/officeDocument/2006/relationships/image" Target="../media/image101.jpeg"/><Relationship Id="rId3" Type="http://schemas.openxmlformats.org/officeDocument/2006/relationships/audio" Target="../media/audio1.wav"/><Relationship Id="rId7" Type="http://schemas.openxmlformats.org/officeDocument/2006/relationships/image" Target="../media/image95.jpeg"/><Relationship Id="rId12" Type="http://schemas.openxmlformats.org/officeDocument/2006/relationships/image" Target="../media/image10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jpeg"/><Relationship Id="rId11" Type="http://schemas.openxmlformats.org/officeDocument/2006/relationships/image" Target="../media/image99.jpeg"/><Relationship Id="rId5" Type="http://schemas.openxmlformats.org/officeDocument/2006/relationships/image" Target="../media/image93.jpeg"/><Relationship Id="rId10" Type="http://schemas.openxmlformats.org/officeDocument/2006/relationships/image" Target="../media/image98.jpeg"/><Relationship Id="rId4" Type="http://schemas.openxmlformats.org/officeDocument/2006/relationships/image" Target="../media/image92.jpeg"/><Relationship Id="rId9" Type="http://schemas.openxmlformats.org/officeDocument/2006/relationships/image" Target="../media/image97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jpeg"/><Relationship Id="rId3" Type="http://schemas.openxmlformats.org/officeDocument/2006/relationships/image" Target="../media/image102.jpeg"/><Relationship Id="rId7" Type="http://schemas.openxmlformats.org/officeDocument/2006/relationships/image" Target="../media/image10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jpeg"/><Relationship Id="rId5" Type="http://schemas.openxmlformats.org/officeDocument/2006/relationships/image" Target="../media/image104.jpeg"/><Relationship Id="rId4" Type="http://schemas.openxmlformats.org/officeDocument/2006/relationships/image" Target="../media/image10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audio" Target="../media/audio1.wav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11" Type="http://schemas.openxmlformats.org/officeDocument/2006/relationships/image" Target="../media/image18.gif"/><Relationship Id="rId5" Type="http://schemas.openxmlformats.org/officeDocument/2006/relationships/image" Target="../media/image12.gif"/><Relationship Id="rId10" Type="http://schemas.openxmlformats.org/officeDocument/2006/relationships/image" Target="../media/image17.gif"/><Relationship Id="rId4" Type="http://schemas.openxmlformats.org/officeDocument/2006/relationships/image" Target="../media/image11.jpeg"/><Relationship Id="rId9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audio" Target="../media/audio1.wav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43001"/>
            <a:ext cx="7772400" cy="245745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Упражнения для уроков по дифференциации парных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согласных Г-К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7437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Какая картинка лишняя и почему?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44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85800" y="4495800"/>
            <a:ext cx="2695575" cy="1695450"/>
          </a:xfrm>
        </p:spPr>
      </p:pic>
      <p:pic>
        <p:nvPicPr>
          <p:cNvPr id="6" name="Рисунок 5" descr="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1600200"/>
            <a:ext cx="2038350" cy="2238375"/>
          </a:xfrm>
          <a:prstGeom prst="rect">
            <a:avLst/>
          </a:prstGeom>
        </p:spPr>
      </p:pic>
      <p:pic>
        <p:nvPicPr>
          <p:cNvPr id="7" name="Рисунок 6" descr="6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5600" y="1524000"/>
            <a:ext cx="1524000" cy="1704975"/>
          </a:xfrm>
          <a:prstGeom prst="rect">
            <a:avLst/>
          </a:prstGeom>
        </p:spPr>
      </p:pic>
      <p:pic>
        <p:nvPicPr>
          <p:cNvPr id="8" name="Рисунок 7" descr="222.jpg"/>
          <p:cNvPicPr>
            <a:picLocks noChangeAspect="1"/>
          </p:cNvPicPr>
          <p:nvPr/>
        </p:nvPicPr>
        <p:blipFill>
          <a:blip r:embed="rId7"/>
          <a:srcRect r="-1370" b="6977"/>
          <a:stretch>
            <a:fillRect/>
          </a:stretch>
        </p:blipFill>
        <p:spPr>
          <a:xfrm>
            <a:off x="3276600" y="1981200"/>
            <a:ext cx="2819400" cy="1524000"/>
          </a:xfrm>
          <a:prstGeom prst="rect">
            <a:avLst/>
          </a:prstGeom>
        </p:spPr>
      </p:pic>
      <p:pic>
        <p:nvPicPr>
          <p:cNvPr id="11" name="Рисунок 10" descr="78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33800" y="4038600"/>
            <a:ext cx="1933575" cy="2371725"/>
          </a:xfrm>
          <a:prstGeom prst="rect">
            <a:avLst/>
          </a:prstGeom>
        </p:spPr>
      </p:pic>
      <p:pic>
        <p:nvPicPr>
          <p:cNvPr id="12" name="Рисунок 11" descr="90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53200" y="3733800"/>
            <a:ext cx="1781175" cy="2562225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447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Добавьте Г или К – получите </a:t>
            </a:r>
            <a:b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новые слова 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324600"/>
            <a:ext cx="8229600" cy="7620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2209800"/>
            <a:ext cx="1219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ТОЛ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ГОН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ВОЛ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ПОЛ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СТО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09800" y="2209800"/>
            <a:ext cx="5013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</a:t>
            </a:r>
          </a:p>
          <a:p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Г</a:t>
            </a:r>
          </a:p>
          <a:p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К</a:t>
            </a:r>
          </a:p>
          <a:p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К</a:t>
            </a:r>
          </a:p>
          <a:p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Г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9600" y="2209800"/>
            <a:ext cx="2743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РОТ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ЛАЗ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РАНЬ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ОСА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РОЗА</a:t>
            </a:r>
          </a:p>
          <a:p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114800" y="2209800"/>
            <a:ext cx="381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</a:t>
            </a:r>
          </a:p>
          <a:p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Г</a:t>
            </a:r>
          </a:p>
          <a:p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Г</a:t>
            </a:r>
          </a:p>
          <a:p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К</a:t>
            </a:r>
          </a:p>
          <a:p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Г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4200" y="2209800"/>
            <a:ext cx="1219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УЛЯ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АЛЯ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ОЛЯ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ИРА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ЛАВА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629400" y="2209800"/>
            <a:ext cx="533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Г</a:t>
            </a:r>
          </a:p>
          <a:p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Г</a:t>
            </a:r>
          </a:p>
          <a:p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К</a:t>
            </a:r>
          </a:p>
          <a:p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К</a:t>
            </a:r>
          </a:p>
          <a:p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К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Составьте из первых букв слово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Рисунок 6" descr="images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4419600"/>
            <a:ext cx="2286000" cy="1704975"/>
          </a:xfrm>
          <a:prstGeom prst="rect">
            <a:avLst/>
          </a:prstGeom>
        </p:spPr>
      </p:pic>
      <p:pic>
        <p:nvPicPr>
          <p:cNvPr id="8" name="Рисунок 7" descr="1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2286000"/>
            <a:ext cx="2800350" cy="1638300"/>
          </a:xfrm>
          <a:prstGeom prst="rect">
            <a:avLst/>
          </a:prstGeom>
        </p:spPr>
      </p:pic>
      <p:pic>
        <p:nvPicPr>
          <p:cNvPr id="9" name="Рисунок 8" descr="images5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730505">
            <a:off x="3962400" y="1524000"/>
            <a:ext cx="1828800" cy="2505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age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7000" y="1676400"/>
            <a:ext cx="2143125" cy="21431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20631170">
            <a:off x="3048000" y="5029200"/>
            <a:ext cx="9198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К</a:t>
            </a:r>
            <a:endParaRPr lang="ru-RU" sz="5400" b="1" dirty="0"/>
          </a:p>
        </p:txBody>
      </p:sp>
      <p:sp>
        <p:nvSpPr>
          <p:cNvPr id="13" name="TextBox 12"/>
          <p:cNvSpPr txBox="1"/>
          <p:nvPr/>
        </p:nvSpPr>
        <p:spPr>
          <a:xfrm rot="20430518">
            <a:off x="3124200" y="3733800"/>
            <a:ext cx="1291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Н</a:t>
            </a:r>
            <a:endParaRPr lang="ru-RU" sz="5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495800" y="3352800"/>
            <a:ext cx="1447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И</a:t>
            </a:r>
            <a:endParaRPr lang="ru-RU" sz="5400" b="1" dirty="0"/>
          </a:p>
        </p:txBody>
      </p:sp>
      <p:sp>
        <p:nvSpPr>
          <p:cNvPr id="15" name="TextBox 14"/>
          <p:cNvSpPr txBox="1"/>
          <p:nvPr/>
        </p:nvSpPr>
        <p:spPr>
          <a:xfrm rot="1006880">
            <a:off x="6161843" y="3598973"/>
            <a:ext cx="866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Г</a:t>
            </a:r>
            <a:endParaRPr lang="ru-RU" sz="5400" b="1" dirty="0"/>
          </a:p>
        </p:txBody>
      </p:sp>
      <p:sp>
        <p:nvSpPr>
          <p:cNvPr id="16" name="TextBox 15"/>
          <p:cNvSpPr txBox="1"/>
          <p:nvPr/>
        </p:nvSpPr>
        <p:spPr>
          <a:xfrm rot="464025">
            <a:off x="6019800" y="4953000"/>
            <a:ext cx="647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А</a:t>
            </a:r>
            <a:endParaRPr lang="ru-RU" sz="5400" b="1" dirty="0"/>
          </a:p>
        </p:txBody>
      </p:sp>
      <p:pic>
        <p:nvPicPr>
          <p:cNvPr id="25" name="Содержимое 24" descr="ры.jpg"/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6634550" y="4267200"/>
            <a:ext cx="1899849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Составьте из двух слов одно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324600"/>
            <a:ext cx="8229600" cy="15240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81400" y="1981200"/>
            <a:ext cx="1295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КОН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ВЕК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МАСКА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МАК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УШКИ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ОЧКИ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58000" y="2438400"/>
            <a:ext cx="818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БАЛ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3962400"/>
            <a:ext cx="799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РАД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4191000"/>
            <a:ext cx="1077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ЧЕЛО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5486400"/>
            <a:ext cx="1207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УШКИ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43800" y="5410200"/>
            <a:ext cx="1008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ГРИБ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14400" y="2286000"/>
            <a:ext cx="18294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FF0000"/>
                </a:solidFill>
              </a:rPr>
              <a:t>ВЕРХ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284 -0.00416 0.00989 -0.01434 0.01232 -0.03284 C 0.0118 -0.05411 0.01163 -0.07516 0.01076 -0.09644 C 0.01041 -0.10638 0.00677 -0.11563 0.00468 -0.12511 C -0.00105 -0.15101 -0.0099 -0.17553 -0.02761 -0.18871 C -0.03733 -0.19588 -0.04289 -0.20328 -0.05382 -0.20698 C -0.06389 -0.216 -0.07987 -0.21415 -0.09219 -0.21739 C -0.15539 -0.21577 -0.21684 -0.21253 -0.28004 -0.21114 C -0.33004 -0.20143 -0.3816 -0.20791 -0.4323 -0.2049 C -0.45105 -0.20051 -0.48299 -0.19912 -0.49844 -0.18455 C -0.50018 -0.18293 -0.50122 -0.17992 -0.50313 -0.1783 C -0.50747 -0.17437 -0.5125 -0.17206 -0.51684 -0.16813 C -0.52049 -0.16489 -0.52605 -0.15587 -0.52605 -0.15587 C -0.52969 -0.14107 -0.54289 -0.13644 -0.54914 -0.12303 C -0.55296 -0.1036 -0.5566 -0.09551 -0.5507 -0.06984 C -0.54966 -0.06521 -0.5415 -0.06151 -0.5415 -0.06151 C -0.53785 -0.05458 -0.53525 -0.05203 -0.52917 -0.04926 C -0.5224 -0.04301 -0.51528 -0.03839 -0.50764 -0.03492 C -0.48976 -0.03561 -0.47171 -0.03515 -0.45382 -0.037 C -0.44844 -0.03746 -0.44323 -0.0481 -0.43837 -0.05134 C -0.43455 -0.0592 -0.42952 -0.06313 -0.42605 -0.07169 " pathEditMode="relative" ptsTypes="fffffffffffffffff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56 -0.00069 0.00399 0 0.00469 -0.00208 C 0.00695 -0.00902 0.0066 -0.01711 0.00764 -0.02451 C 0.00938 -0.03839 0.01441 -0.05203 0.01702 -0.06568 C 0.01649 -0.07169 0.01736 -0.0784 0.01545 -0.08395 C 0.0125 -0.09227 0.00365 -0.10152 -0.00312 -0.10453 C -0.00764 -0.11401 -0.01528 -0.11794 -0.02309 -0.12095 C -0.02465 -0.12164 -0.02621 -0.1221 -0.0276 -0.12303 C -0.02934 -0.12419 -0.03055 -0.1265 -0.03229 -0.12719 C -0.0434 -0.13159 -0.05642 -0.13205 -0.06771 -0.13321 C -0.08281 -0.14014 -0.09826 -0.1413 -0.11389 -0.14546 C -0.14357 -0.14338 -0.17361 -0.14408 -0.20312 -0.13945 C -0.20521 -0.13922 -0.20451 -0.1339 -0.20451 -0.13112 C -0.20451 -0.11355 -0.20382 -0.1073 -0.19375 -0.09828 C -0.17951 -0.07284 -0.16944 -0.06799 -0.14618 -0.06151 C -0.13455 -0.06383 -0.12604 -0.06753 -0.11545 -0.07377 C -0.11128 -0.07631 -0.10312 -0.0821 -0.10312 -0.0821 C -0.10208 -0.08626 -0.09861 -0.09042 -0.1 -0.09435 C -0.10694 -0.11309 -0.10538 -0.11332 -0.1184 -0.12511 C -0.13316 -0.13852 -0.11389 -0.12465 -0.1276 -0.13529 C -0.13368 -0.13991 -0.14028 -0.14315 -0.14618 -0.14754 C -0.15347 -0.15309 -0.15989 -0.16142 -0.16771 -0.16605 C -0.17882 -0.17275 -0.19132 -0.17507 -0.20312 -0.1783 C -0.22187 -0.17668 -0.225 -0.17877 -0.23837 -0.17021 C -0.24496 -0.15818 -0.25243 -0.14754 -0.25851 -0.13529 C -0.26285 -0.1265 -0.26389 -0.11887 -0.27083 -0.11262 C -0.27187 -0.11054 -0.27257 -0.10846 -0.27378 -0.10661 C -0.27517 -0.1043 -0.27726 -0.10291 -0.27847 -0.10037 C -0.27934 -0.09852 -0.27934 -0.0962 -0.28003 -0.09435 C -0.28281 -0.08672 -0.28646 -0.08441 -0.29236 -0.0821 C -0.29791 -0.07701 -0.29531 -0.07909 -0.3 -0.07585 " pathEditMode="relative" ptsTypes="ffffffffffffffffffffffffffffff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9593E-6 C 0.01059 0.00185 0.02066 0.00555 0.03073 0.01017 C 0.04409 0.00948 0.06024 0.01688 0.07083 0.00601 C 0.0743 0.00254 0.07691 -0.00209 0.08003 -0.00625 C 0.08159 -0.00833 0.08455 -0.01249 0.08455 -0.01249 C 0.08663 -0.02036 0.08854 -0.02406 0.09375 -0.02891 C 0.096 -0.03793 0.09948 -0.04348 0.10312 -0.05135 C 0.1092 -0.06407 0.11336 -0.0821 0.11684 -0.09644 C 0.11632 -0.13414 0.13003 -0.19358 0.09531 -0.20907 C 0.08316 -0.22017 0.07361 -0.22503 0.0585 -0.22757 C 0.0467 -0.23289 0.05243 -0.23081 0.04149 -0.23382 C 0.00694 -0.23173 -0.00712 -0.2315 -0.03386 -0.20514 C -0.03716 -0.19635 -0.04132 -0.19219 -0.04306 -0.18247 C -0.04254 -0.17577 -0.04358 -0.16837 -0.0415 -0.16212 C -0.03959 -0.15611 -0.03056 -0.14802 -0.02622 -0.14362 C -0.01927 -0.12975 -0.02743 -0.14316 -0.01841 -0.1353 C -0.01667 -0.13368 -0.01563 -0.1309 -0.01389 -0.12928 C -0.00886 -0.12443 -0.00591 -0.12466 1.11111E-6 -0.12304 C 0.00885 -0.11703 0.01632 -0.11471 0.02621 -0.11286 C 0.0585 -0.11518 0.04757 -0.11425 0.0677 -0.12096 C 0.06927 -0.12234 0.07048 -0.12419 0.07222 -0.12512 C 0.07517 -0.12697 0.07882 -0.12697 0.08159 -0.12928 C 0.08906 -0.1353 0.09566 -0.13923 0.10312 -0.1457 C 0.11267 -0.15426 0.1184 -0.16929 0.12916 -0.17438 C 0.14132 -0.18987 0.1559 -0.2019 0.16927 -0.21531 C 0.17031 -0.2174 0.17378 -0.22618 0.17691 -0.22549 C 0.17864 -0.22503 0.17899 -0.22156 0.18003 -0.21948 C 0.18177 -0.21046 0.17951 -0.21115 0.18298 -0.21115 " pathEditMode="relative" ptsTypes="fffffffffffffffffffffffffff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5.22664E-6 C 0.00209 0.01666 0.0099 0.03516 0.02153 0.04302 C 0.02622 0.05204 0.02865 0.05297 0.03681 0.05528 C 0.04081 0.05783 0.04376 0.06291 0.04775 0.06546 C 0.05348 0.06939 0.06042 0.06985 0.06615 0.07378 C 0.0698 0.07633 0.0731 0.07956 0.07692 0.08188 C 0.08733 0.08789 0.09862 0.0872 0.10921 0.09228 C 0.11876 0.09691 0.12831 0.09899 0.13837 0.10246 C 0.15035 0.10639 0.16164 0.11148 0.17379 0.11472 C 0.18473 0.12443 0.17292 0.11541 0.19688 0.12096 C 0.19949 0.12166 0.20192 0.12374 0.20452 0.12489 C 0.20765 0.12628 0.2106 0.12836 0.2139 0.12906 C 0.21997 0.13044 0.22622 0.13044 0.2323 0.13114 C 0.2441 0.13437 0.25591 0.13692 0.26772 0.13923 C 0.31806 0.13831 0.34931 0.14131 0.39237 0.12697 C 0.40331 0.11749 0.42692 0.1124 0.43994 0.10662 C 0.45695 0.09922 0.47067 0.08165 0.48768 0.07586 C 0.50435 0.06453 0.52032 0.0495 0.5323 0.03077 C 0.53837 0.02152 0.53508 0.02684 0.54306 0.02036 C 0.54619 0.01782 0.55226 0.01227 0.55226 0.01227 C 0.56008 -0.00323 0.57657 -0.02242 0.58143 -0.03908 C 0.5856 -0.05341 0.59115 -0.06498 0.59688 -0.07793 C 0.59949 -0.09504 0.60348 -0.11331 0.59532 -0.12904 C 0.59289 -0.13898 0.58664 -0.14592 0.58143 -0.15378 C 0.57778 -0.15957 0.56928 -0.17969 0.56615 -0.18246 C 0.55921 -0.18871 0.55157 -0.19264 0.54462 -0.19888 C 0.54028 -0.20721 0.53282 -0.21091 0.52605 -0.2153 C 0.50851 -0.22686 0.49185 -0.23658 0.47223 -0.23982 C 0.44983 -0.25022 0.46268 -0.2449 0.40921 -0.23982 C 0.40469 -0.23935 0.39827 -0.23172 0.39376 -0.22964 C 0.38681 -0.2234 0.38178 -0.21877 0.37379 -0.2153 C 0.36737 -0.20952 0.36251 -0.20397 0.35539 -0.20096 C 0.34966 -0.19333 0.35226 -0.1968 0.34775 -0.19056 " pathEditMode="relative" ptsTypes="ffffffffffffffffffffffffffffffff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57262E-7 C 0.00416 0.0081 0.00833 0.01712 0.01076 0.0266 C 0.00538 0.06129 -0.00868 0.06013 -0.03229 0.06337 C -0.05122 0.06591 -0.07031 0.06915 -0.08924 0.0717 C -0.33212 0.06961 -0.25938 0.07239 -0.37379 0.06129 C -0.39827 0.05574 -0.42292 0.05111 -0.44775 0.04903 C -0.46372 0.04279 -0.47153 0.04325 -0.48924 0.04487 C -0.50209 0.05643 -0.49584 0.04973 -0.50764 0.06545 C -0.51181 0.071 -0.51215 0.06869 -0.51684 0.0717 C -0.52465 0.07678 -0.5316 0.08418 -0.53993 0.08812 C -0.56406 0.08534 -0.55469 0.09066 -0.56302 0.07378 C -0.5625 0.06753 -0.56302 0.06106 -0.56146 0.05528 C -0.55816 0.04325 -0.53455 0.05134 -0.52465 0.04487 C -0.52188 0.04302 -0.52465 0.03677 -0.52465 0.03261 " pathEditMode="relative" ptsTypes="fffffffffffff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24884E-6 C 0.0033 -0.00624 0.00347 -0.01179 0.00607 -0.0185 C 0.01059 -0.0303 0.01788 -0.0488 0.0276 -0.05319 C 0.03298 -0.06406 0.04496 -0.06961 0.05382 -0.07586 C 0.05781 -0.07886 0.06198 -0.08117 0.06614 -0.08395 C 0.06788 -0.08511 0.06892 -0.08765 0.07083 -0.08811 C 0.0783 -0.08973 0.08611 -0.0895 0.09375 -0.09019 C 0.12187 -0.10893 0.09479 -0.09228 0.17222 -0.09829 C 0.17899 -0.09875 0.18559 -0.10153 0.19236 -0.10245 C 0.20243 -0.10592 0.20191 -0.10846 0.21389 -0.11055 C 0.2375 -0.12118 0.25382 -0.12165 0.28003 -0.12303 C 0.32448 -0.12211 0.37378 -0.1376 0.41371 -0.10661 C 0.41736 -0.09251 0.41232 -0.10939 0.42152 -0.09228 C 0.42239 -0.09043 0.42222 -0.08788 0.42309 -0.08603 C 0.42639 -0.07886 0.42951 -0.07655 0.43229 -0.06961 C 0.43524 -0.06152 0.43802 -0.05319 0.44149 -0.0451 C 0.44531 -0.03538 0.45173 -0.02636 0.4552 -0.01642 C 0.45816 -0.00925 0.45955 -0.00254 0.46302 0.00416 C 0.46684 0.02521 0.46093 -0.00046 0.46927 0.0185 C 0.47031 0.02081 0.46996 0.02405 0.47083 0.0266 C 0.47309 0.03377 0.47812 0.03862 0.48159 0.0451 C 0.48298 0.05342 0.48455 0.06221 0.4875 0.06961 C 0.48889 0.07262 0.49097 0.07493 0.49236 0.07794 C 0.49566 0.0858 0.496 0.09297 0.5 0.10037 C 0.50312 0.11355 0.50538 0.12673 0.50902 0.13945 C 0.51076 0.15171 0.51441 0.16027 0.51684 0.17206 C 0.52083 0.19103 0.52257 0.21392 0.52899 0.2315 C 0.53125 0.24653 0.53333 0.26087 0.53819 0.27475 C 0.53767 0.29255 0.53819 0.31036 0.5368 0.32794 C 0.53611 0.33603 0.5283 0.33996 0.52465 0.34644 C 0.51111 0.36957 0.4875 0.36378 0.46753 0.36471 C 0.45069 0.3654 0.43385 0.3661 0.41666 0.36679 C 0.41232 0.37095 0.40711 0.37257 0.40451 0.37905 " pathEditMode="relative" ptsTypes="ffffffffffffffffffffffffffffffff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7630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Какие птицы улетят на юг, а какие останутся дома?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12.jpg"/>
          <p:cNvPicPr>
            <a:picLocks noGrp="1" noChangeAspect="1"/>
          </p:cNvPicPr>
          <p:nvPr>
            <p:ph idx="1"/>
          </p:nvPr>
        </p:nvPicPr>
        <p:blipFill>
          <a:blip r:embed="rId4"/>
          <a:srcRect l="7207" t="17621" r="9910" b="4846"/>
          <a:stretch>
            <a:fillRect/>
          </a:stretch>
        </p:blipFill>
        <p:spPr>
          <a:xfrm rot="19636467">
            <a:off x="542649" y="4607894"/>
            <a:ext cx="1752600" cy="1676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" name="Рисунок 4" descr="2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47579">
            <a:off x="2740991" y="1881791"/>
            <a:ext cx="1846267" cy="1447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Рисунок 5" descr="33.jpg"/>
          <p:cNvPicPr>
            <a:picLocks noChangeAspect="1"/>
          </p:cNvPicPr>
          <p:nvPr/>
        </p:nvPicPr>
        <p:blipFill>
          <a:blip r:embed="rId6"/>
          <a:srcRect l="18972" t="11558"/>
          <a:stretch>
            <a:fillRect/>
          </a:stretch>
        </p:blipFill>
        <p:spPr>
          <a:xfrm rot="1227850">
            <a:off x="6788546" y="4914804"/>
            <a:ext cx="1828800" cy="1676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" name="Рисунок 6" descr="3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030511">
            <a:off x="3770215" y="5187363"/>
            <a:ext cx="1905000" cy="1524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" name="Рисунок 7" descr="45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795766">
            <a:off x="516995" y="2756065"/>
            <a:ext cx="1600199" cy="1371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" name="Рисунок 9" descr="64.jpg"/>
          <p:cNvPicPr>
            <a:picLocks noChangeAspect="1"/>
          </p:cNvPicPr>
          <p:nvPr/>
        </p:nvPicPr>
        <p:blipFill>
          <a:blip r:embed="rId9"/>
          <a:srcRect l="3846" r="7692"/>
          <a:stretch>
            <a:fillRect/>
          </a:stretch>
        </p:blipFill>
        <p:spPr>
          <a:xfrm rot="20214670">
            <a:off x="2423489" y="3790862"/>
            <a:ext cx="1752600" cy="1447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1" name="Рисунок 10" descr="65.jpg"/>
          <p:cNvPicPr>
            <a:picLocks noChangeAspect="1"/>
          </p:cNvPicPr>
          <p:nvPr/>
        </p:nvPicPr>
        <p:blipFill>
          <a:blip r:embed="rId10"/>
          <a:srcRect l="33977" t="4124" b="9278"/>
          <a:stretch>
            <a:fillRect/>
          </a:stretch>
        </p:blipFill>
        <p:spPr>
          <a:xfrm rot="903133">
            <a:off x="7249759" y="1306159"/>
            <a:ext cx="1447800" cy="1447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2" name="Рисунок 11" descr="67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394024">
            <a:off x="775067" y="1372137"/>
            <a:ext cx="1552980" cy="12382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3" name="Рисунок 12" descr="66.jpg"/>
          <p:cNvPicPr>
            <a:picLocks noChangeAspect="1"/>
          </p:cNvPicPr>
          <p:nvPr/>
        </p:nvPicPr>
        <p:blipFill>
          <a:blip r:embed="rId12"/>
          <a:srcRect l="9125" r="11787"/>
          <a:stretch>
            <a:fillRect/>
          </a:stretch>
        </p:blipFill>
        <p:spPr>
          <a:xfrm rot="902077">
            <a:off x="4910531" y="2037306"/>
            <a:ext cx="1828800" cy="1676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4" name="Рисунок 13" descr="67.jpg"/>
          <p:cNvPicPr>
            <a:picLocks noChangeAspect="1"/>
          </p:cNvPicPr>
          <p:nvPr/>
        </p:nvPicPr>
        <p:blipFill>
          <a:blip r:embed="rId13"/>
          <a:srcRect l="5344" r="6107"/>
          <a:stretch>
            <a:fillRect/>
          </a:stretch>
        </p:blipFill>
        <p:spPr>
          <a:xfrm rot="690252">
            <a:off x="7076932" y="2970496"/>
            <a:ext cx="1676400" cy="1600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5" name="Рисунок 14" descr="89.jpg"/>
          <p:cNvPicPr>
            <a:picLocks noChangeAspect="1"/>
          </p:cNvPicPr>
          <p:nvPr/>
        </p:nvPicPr>
        <p:blipFill>
          <a:blip r:embed="rId14"/>
          <a:srcRect l="10909"/>
          <a:stretch>
            <a:fillRect/>
          </a:stretch>
        </p:blipFill>
        <p:spPr>
          <a:xfrm rot="1353113">
            <a:off x="4845225" y="3602613"/>
            <a:ext cx="1866900" cy="13906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Заполните таблицу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599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053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4450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Г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Птица мира                     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Г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Где растут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ru-RU" sz="2400" dirty="0" smtClean="0"/>
                        <a:t>овощи ?             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Место летнего отдыха детей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Г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Имя мальчика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Г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Цветное коромысло в небе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Г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Молочный продукт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14400" y="16002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О    Л    У    Б     Ь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0574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           О    Р    О    Д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25146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Л    А            Е     Р    Ь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29718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    Е     Р            Е    Й    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34290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Р    А     Д     У           А 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38862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Т    В     О    Р    О</a:t>
            </a:r>
            <a:endParaRPr lang="ru-RU" sz="2400" b="1" dirty="0"/>
          </a:p>
        </p:txBody>
      </p:sp>
      <p:pic>
        <p:nvPicPr>
          <p:cNvPr id="13" name="Рисунок 12" descr="55.jpg"/>
          <p:cNvPicPr>
            <a:picLocks noChangeAspect="1"/>
          </p:cNvPicPr>
          <p:nvPr/>
        </p:nvPicPr>
        <p:blipFill>
          <a:blip r:embed="rId4"/>
          <a:srcRect l="10120" r="9644"/>
          <a:stretch>
            <a:fillRect/>
          </a:stretch>
        </p:blipFill>
        <p:spPr>
          <a:xfrm rot="710205">
            <a:off x="7543800" y="5334000"/>
            <a:ext cx="1295400" cy="12287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4" name="Рисунок 13" descr="images44.jpg"/>
          <p:cNvPicPr>
            <a:picLocks noChangeAspect="1"/>
          </p:cNvPicPr>
          <p:nvPr/>
        </p:nvPicPr>
        <p:blipFill>
          <a:blip r:embed="rId5"/>
          <a:srcRect l="9524" r="9524" b="7071"/>
          <a:stretch>
            <a:fillRect/>
          </a:stretch>
        </p:blipFill>
        <p:spPr>
          <a:xfrm>
            <a:off x="3276600" y="4648200"/>
            <a:ext cx="1295400" cy="1752600"/>
          </a:xfrm>
          <a:prstGeom prst="rect">
            <a:avLst/>
          </a:prstGeom>
        </p:spPr>
      </p:pic>
      <p:pic>
        <p:nvPicPr>
          <p:cNvPr id="16" name="Рисунок 15" descr="9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525099">
            <a:off x="468393" y="4897203"/>
            <a:ext cx="1324087" cy="12723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9" name="Рисунок 18" descr="88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359584">
            <a:off x="6007060" y="4724219"/>
            <a:ext cx="1524000" cy="1295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2" name="Рисунок 11" descr="7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864926">
            <a:off x="1950138" y="4771934"/>
            <a:ext cx="1303962" cy="128357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5" name="Рисунок 14" descr="images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80067">
            <a:off x="4582268" y="4994644"/>
            <a:ext cx="1459156" cy="12838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7" grpId="0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Заполните таблицу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599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529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К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Кленовый</a:t>
                      </a:r>
                      <a:r>
                        <a:rPr lang="ru-RU" sz="2400" baseline="0" dirty="0" smtClean="0"/>
                        <a:t> или осиновый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К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Гриб</a:t>
                      </a:r>
                      <a:endParaRPr lang="ru-RU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К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Школьник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К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Одежда для кухни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К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Звук</a:t>
                      </a:r>
                      <a:r>
                        <a:rPr lang="ru-RU" sz="2400" baseline="0" dirty="0" smtClean="0"/>
                        <a:t>, зовущий на урок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К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Большая баранка с маком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19050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Л    И    С     Т     О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3622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О   П     Ё     Н   О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8194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У     Ч    Е     Н   И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32766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Ф    А     Р     Т     У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37338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З     В    О    Н    О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41910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Б     У    Б     Л    И</a:t>
            </a:r>
            <a:endParaRPr lang="ru-RU" sz="2400" b="1" dirty="0"/>
          </a:p>
        </p:txBody>
      </p:sp>
      <p:pic>
        <p:nvPicPr>
          <p:cNvPr id="11" name="Рисунок 10" descr="1й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396461">
            <a:off x="3624765" y="5030684"/>
            <a:ext cx="1593376" cy="1423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4" name="Рисунок 13" descr="3й.jpg"/>
          <p:cNvPicPr>
            <a:picLocks noChangeAspect="1"/>
          </p:cNvPicPr>
          <p:nvPr/>
        </p:nvPicPr>
        <p:blipFill>
          <a:blip r:embed="rId5"/>
          <a:srcRect l="4545" t="4762" r="4545" b="9524"/>
          <a:stretch>
            <a:fillRect/>
          </a:stretch>
        </p:blipFill>
        <p:spPr>
          <a:xfrm rot="21071063">
            <a:off x="5420145" y="5063700"/>
            <a:ext cx="1523999" cy="1371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5" name="Рисунок 14" descr="4й.jpg"/>
          <p:cNvPicPr>
            <a:picLocks noChangeAspect="1"/>
          </p:cNvPicPr>
          <p:nvPr/>
        </p:nvPicPr>
        <p:blipFill>
          <a:blip r:embed="rId6"/>
          <a:srcRect l="10667" t="3556" r="11111" b="7556"/>
          <a:stretch>
            <a:fillRect/>
          </a:stretch>
        </p:blipFill>
        <p:spPr>
          <a:xfrm rot="681286">
            <a:off x="7239000" y="4953000"/>
            <a:ext cx="1524000" cy="1676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8" name="Рисунок 17" descr="у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867530">
            <a:off x="1957449" y="5090566"/>
            <a:ext cx="1447800" cy="1371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" name="Рисунок 19" descr="4ц.jpg"/>
          <p:cNvPicPr>
            <a:picLocks noChangeAspect="1"/>
          </p:cNvPicPr>
          <p:nvPr/>
        </p:nvPicPr>
        <p:blipFill>
          <a:blip r:embed="rId8"/>
          <a:srcRect l="2941" r="16387"/>
          <a:stretch>
            <a:fillRect/>
          </a:stretch>
        </p:blipFill>
        <p:spPr>
          <a:xfrm rot="21113494">
            <a:off x="319100" y="5124375"/>
            <a:ext cx="1447800" cy="1385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Много - один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2286000" cy="5105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УТЮГИ –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ОВРАГИ –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БЕРЕГА –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САПОГИ –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БУЛЬДОГИ – 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НОСОРОГИ –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ПИРОГИ – 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81200" y="1524000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УТЮГ</a:t>
            </a:r>
          </a:p>
          <a:p>
            <a:endParaRPr lang="ru-RU" sz="2400" b="1" dirty="0" smtClean="0"/>
          </a:p>
          <a:p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057400" y="2286000"/>
            <a:ext cx="1502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ОВРАГ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2971800"/>
            <a:ext cx="1581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БЕРЕГ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133600" y="3733800"/>
            <a:ext cx="1654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САПОГ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438401" y="4495800"/>
            <a:ext cx="1828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БУЛЬДОГ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590800" y="5181600"/>
            <a:ext cx="1996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НОСОРОГ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209800" y="5943600"/>
            <a:ext cx="1468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ПИРОГ</a:t>
            </a:r>
            <a:endParaRPr lang="ru-RU" sz="2400" b="1" dirty="0"/>
          </a:p>
        </p:txBody>
      </p:sp>
      <p:pic>
        <p:nvPicPr>
          <p:cNvPr id="12" name="Рисунок 11" descr="1у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524000"/>
            <a:ext cx="1600199" cy="11620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3" name="Рисунок 12" descr="2ф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000" y="3048000"/>
            <a:ext cx="1676400" cy="11620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4" name="Рисунок 13" descr="2ц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67761">
            <a:off x="4447144" y="5179350"/>
            <a:ext cx="1676400" cy="12382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5" name="Рисунок 14" descr="4у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824468">
            <a:off x="7061148" y="4614021"/>
            <a:ext cx="1219200" cy="18573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6" name="Рисунок 15" descr="6ы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35157">
            <a:off x="6705600" y="1066800"/>
            <a:ext cx="1828800" cy="13906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7" name="Рисунок 16" descr="5ув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728256">
            <a:off x="5157487" y="3392673"/>
            <a:ext cx="1690687" cy="12382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8" name="Рисунок 17" descr="2ы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304975">
            <a:off x="3225141" y="2755907"/>
            <a:ext cx="1543050" cy="12525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Слышим К, а пишем Г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Этой ночью все </a:t>
            </a:r>
            <a:r>
              <a:rPr lang="ru-RU" dirty="0" err="1" smtClean="0"/>
              <a:t>вокру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Стало светлым белым </a:t>
            </a:r>
            <a:r>
              <a:rPr lang="ru-RU" dirty="0" err="1" smtClean="0"/>
              <a:t>вдру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Рады, рады все –</a:t>
            </a:r>
          </a:p>
          <a:p>
            <a:pPr>
              <a:buNone/>
            </a:pPr>
            <a:r>
              <a:rPr lang="ru-RU" dirty="0" smtClean="0"/>
              <a:t>Выпал первый сне</a:t>
            </a:r>
          </a:p>
          <a:p>
            <a:pPr>
              <a:buNone/>
            </a:pPr>
            <a:r>
              <a:rPr lang="ru-RU" dirty="0" smtClean="0"/>
              <a:t>                                                Носит гордо </a:t>
            </a:r>
            <a:r>
              <a:rPr lang="ru-RU" dirty="0" err="1" smtClean="0"/>
              <a:t>носоро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Костяной огромный </a:t>
            </a:r>
            <a:r>
              <a:rPr lang="ru-RU" dirty="0" err="1" smtClean="0"/>
              <a:t>ро</a:t>
            </a:r>
            <a:r>
              <a:rPr lang="ru-RU" dirty="0" smtClean="0"/>
              <a:t>  ,</a:t>
            </a:r>
          </a:p>
          <a:p>
            <a:pPr>
              <a:buNone/>
            </a:pPr>
            <a:r>
              <a:rPr lang="ru-RU" dirty="0" smtClean="0"/>
              <a:t>                                                И не просто так –</a:t>
            </a:r>
          </a:p>
          <a:p>
            <a:pPr>
              <a:buNone/>
            </a:pPr>
            <a:r>
              <a:rPr lang="ru-RU" dirty="0" smtClean="0"/>
              <a:t>                                                Пусть боится </a:t>
            </a:r>
            <a:r>
              <a:rPr lang="ru-RU" dirty="0" err="1" smtClean="0"/>
              <a:t>вра</a:t>
            </a:r>
            <a:r>
              <a:rPr lang="ru-RU" dirty="0" smtClean="0"/>
              <a:t>   .</a:t>
            </a:r>
          </a:p>
          <a:p>
            <a:pPr>
              <a:buNone/>
            </a:pPr>
            <a:r>
              <a:rPr lang="ru-RU" dirty="0" smtClean="0"/>
              <a:t>                                               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733800" y="16764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г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2133600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г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3124200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г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0600" y="2286000"/>
            <a:ext cx="243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429000" y="3124200"/>
            <a:ext cx="477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!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391400" y="3581400"/>
            <a:ext cx="489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г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24801" y="40386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г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10400" y="50292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г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4" name="Рисунок 13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810000"/>
            <a:ext cx="2276475" cy="2009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6" name="Рисунок 15" descr="3.jpg"/>
          <p:cNvPicPr>
            <a:picLocks noChangeAspect="1"/>
          </p:cNvPicPr>
          <p:nvPr/>
        </p:nvPicPr>
        <p:blipFill>
          <a:blip r:embed="rId4"/>
          <a:srcRect l="9339"/>
          <a:stretch>
            <a:fillRect/>
          </a:stretch>
        </p:blipFill>
        <p:spPr>
          <a:xfrm>
            <a:off x="5410200" y="1600200"/>
            <a:ext cx="2219325" cy="18669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Г-К в словосочетаниях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Составьте словосочетания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6553200"/>
            <a:ext cx="8305800" cy="152400"/>
          </a:xfrm>
        </p:spPr>
        <p:txBody>
          <a:bodyPr numCol="1">
            <a:normAutofit fontScale="25000" lnSpcReduction="20000"/>
          </a:bodyPr>
          <a:lstStyle/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endParaRPr lang="ru-RU" sz="2400" b="1" dirty="0"/>
          </a:p>
        </p:txBody>
      </p:sp>
      <p:pic>
        <p:nvPicPr>
          <p:cNvPr id="5" name="Рисунок 4" descr="4к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3359" y="4941888"/>
            <a:ext cx="1905000" cy="16383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" name="Рисунок 6" descr="6кф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5029200"/>
            <a:ext cx="1781175" cy="1524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" name="Рисунок 7" descr="к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600" y="2590800"/>
            <a:ext cx="1717164" cy="15497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9" name="Рисунок 8" descr="а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8400" y="2590800"/>
            <a:ext cx="1828800" cy="1600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" name="Рисунок 9" descr="6н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34200" y="2590800"/>
            <a:ext cx="1752600" cy="1524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" name="Рисунок 3" descr="6е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000" y="2590800"/>
            <a:ext cx="1752600" cy="15811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Рисунок 5" descr="5к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200" y="5029200"/>
            <a:ext cx="1632973" cy="14981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4" name="TextBox 13"/>
          <p:cNvSpPr txBox="1"/>
          <p:nvPr/>
        </p:nvSpPr>
        <p:spPr>
          <a:xfrm>
            <a:off x="609601" y="1981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ГОРЯЧЕЕ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0" y="19812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МАЛЕНЬКИЕ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7086600" y="43434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КРАСНЫЙ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4648200" y="4419600"/>
            <a:ext cx="1635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ГОРЬКИЙ</a:t>
            </a:r>
            <a:endParaRPr lang="ru-R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2590800" y="19812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БЕГОВЫЕ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4648200" y="1981200"/>
            <a:ext cx="1981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ГРЕЧНЕВАЯ</a:t>
            </a:r>
            <a:endParaRPr lang="ru-RU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2667000" y="4419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ГНЕДОЙ</a:t>
            </a:r>
            <a:endParaRPr lang="ru-RU" sz="2400" dirty="0"/>
          </a:p>
        </p:txBody>
      </p:sp>
      <p:pic>
        <p:nvPicPr>
          <p:cNvPr id="24" name="Рисунок 23" descr="5п.jpg"/>
          <p:cNvPicPr>
            <a:picLocks noChangeAspect="1"/>
          </p:cNvPicPr>
          <p:nvPr/>
        </p:nvPicPr>
        <p:blipFill>
          <a:blip r:embed="rId11"/>
          <a:srcRect l="3556" t="3556" r="4000" b="4000"/>
          <a:stretch>
            <a:fillRect/>
          </a:stretch>
        </p:blipFill>
        <p:spPr>
          <a:xfrm>
            <a:off x="2514600" y="5029200"/>
            <a:ext cx="1752600" cy="1524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25" name="TextBox 24"/>
          <p:cNvSpPr txBox="1"/>
          <p:nvPr/>
        </p:nvSpPr>
        <p:spPr>
          <a:xfrm>
            <a:off x="457200" y="4419600"/>
            <a:ext cx="1563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ГОЛУБАЯ</a:t>
            </a:r>
            <a:endParaRPr lang="ru-RU" sz="2400" dirty="0"/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Различаем</a:t>
            </a:r>
            <a:r>
              <a:rPr lang="ru-RU" b="1" dirty="0" smtClean="0">
                <a:solidFill>
                  <a:srgbClr val="92D050"/>
                </a:solidFill>
              </a:rPr>
              <a:t> </a:t>
            </a:r>
            <a:r>
              <a:rPr lang="ru-RU" b="1" dirty="0" smtClean="0">
                <a:solidFill>
                  <a:schemeClr val="accent2"/>
                </a:solidFill>
              </a:rPr>
              <a:t>Г - К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4" name="Содержимое 3" descr="7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943600" y="3962400"/>
            <a:ext cx="2286000" cy="2057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5" name="Рисунок 4" descr="65.jpg"/>
          <p:cNvPicPr>
            <a:picLocks noChangeAspect="1"/>
          </p:cNvPicPr>
          <p:nvPr/>
        </p:nvPicPr>
        <p:blipFill>
          <a:blip r:embed="rId5"/>
          <a:srcRect r="14504" b="8333"/>
          <a:stretch>
            <a:fillRect/>
          </a:stretch>
        </p:blipFill>
        <p:spPr>
          <a:xfrm>
            <a:off x="762000" y="4038600"/>
            <a:ext cx="2362200" cy="2057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1524000" y="1905000"/>
            <a:ext cx="11851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endParaRPr lang="ru-RU" sz="9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53200" y="1905000"/>
            <a:ext cx="14665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endParaRPr lang="ru-RU" sz="9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Составьте словосочетания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 flipV="1">
            <a:off x="457200" y="6812280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 descr="images (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362200"/>
            <a:ext cx="1828800" cy="1447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Рисунок 5" descr="е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2286000"/>
            <a:ext cx="1905000" cy="16097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" name="Рисунок 6" descr="гш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4200" y="2209800"/>
            <a:ext cx="1828800" cy="15906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" name="Рисунок 7" descr="гн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4600" y="4495800"/>
            <a:ext cx="1752600" cy="17716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9" name="Рисунок 8" descr="ук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235745" y="4564855"/>
            <a:ext cx="1828797" cy="16906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" name="Рисунок 9" descr="не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14600" y="2362200"/>
            <a:ext cx="1904999" cy="15430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1" name="Рисунок 10" descr="4а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24400" y="4419600"/>
            <a:ext cx="1838325" cy="18859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2" name="Рисунок 11" descr="8г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10400" y="4495800"/>
            <a:ext cx="1828800" cy="1752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4" name="TextBox 13"/>
          <p:cNvSpPr txBox="1"/>
          <p:nvPr/>
        </p:nvSpPr>
        <p:spPr>
          <a:xfrm>
            <a:off x="2743200" y="15240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ГРЫЗТЬ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724400" y="1524000"/>
            <a:ext cx="1756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РАСКРЫТЬ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7086600" y="1524000"/>
            <a:ext cx="1697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КОРМИТЬ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7086600" y="3962400"/>
            <a:ext cx="1732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ГЛАДИТЬ</a:t>
            </a:r>
            <a:endParaRPr lang="ru-R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4876800" y="39624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КОПИТЬ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2667000" y="4038600"/>
            <a:ext cx="1639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СТРУГАТЬ</a:t>
            </a:r>
            <a:endParaRPr lang="ru-RU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457200" y="4038600"/>
            <a:ext cx="1438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КУПИТЬ</a:t>
            </a:r>
            <a:endParaRPr lang="ru-RU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304800" y="15240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УКРОТИТЬ</a:t>
            </a:r>
            <a:endParaRPr lang="ru-RU" sz="2400" dirty="0"/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8.88067E-7 L 3.33333E-6 -0.3330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0693 L -0.00417 0.3399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478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Г – К в предложениях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Составьте предложения, </a:t>
            </a:r>
            <a:b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используя слова и картинки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Под  согнулись</a:t>
            </a:r>
          </a:p>
          <a:p>
            <a:pPr>
              <a:buNone/>
            </a:pPr>
            <a:r>
              <a:rPr lang="ru-RU" sz="2800" dirty="0" smtClean="0"/>
              <a:t>снегом</a:t>
            </a:r>
          </a:p>
          <a:p>
            <a:pPr>
              <a:buNone/>
            </a:pPr>
            <a:r>
              <a:rPr lang="ru-RU" sz="2800" dirty="0" smtClean="0"/>
              <a:t>деревьев и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                                                                     Галя</a:t>
            </a:r>
          </a:p>
          <a:p>
            <a:pPr>
              <a:buNone/>
            </a:pPr>
            <a:r>
              <a:rPr lang="ru-RU" sz="2800" dirty="0" smtClean="0"/>
              <a:t>                                                                      сматывают</a:t>
            </a:r>
          </a:p>
          <a:p>
            <a:pPr>
              <a:buNone/>
            </a:pPr>
            <a:r>
              <a:rPr lang="ru-RU" sz="2800" dirty="0" smtClean="0"/>
              <a:t>                                                                      и        в</a:t>
            </a:r>
          </a:p>
          <a:p>
            <a:pPr>
              <a:buNone/>
            </a:pPr>
            <a:r>
              <a:rPr lang="ru-RU" sz="2800" dirty="0" smtClean="0"/>
              <a:t>                                                                      </a:t>
            </a:r>
            <a:r>
              <a:rPr lang="ru-RU" sz="2800" dirty="0" err="1" smtClean="0"/>
              <a:t>Карина</a:t>
            </a: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/>
          </a:p>
        </p:txBody>
      </p:sp>
      <p:pic>
        <p:nvPicPr>
          <p:cNvPr id="4" name="Рисунок 3" descr="6е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1676400"/>
            <a:ext cx="1752600" cy="1766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" name="Рисунок 4" descr="аор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676400"/>
            <a:ext cx="1828800" cy="17811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457200" y="36576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Под снегом согнулись ветки деревьев и кустов.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4п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5200" y="4343400"/>
            <a:ext cx="1974820" cy="18954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9" name="Рисунок 8" descr="еп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" y="4343400"/>
            <a:ext cx="1908313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0" name="TextBox 9"/>
          <p:cNvSpPr txBox="1"/>
          <p:nvPr/>
        </p:nvSpPr>
        <p:spPr>
          <a:xfrm>
            <a:off x="457199" y="6172200"/>
            <a:ext cx="8229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Галя и </a:t>
            </a:r>
            <a:r>
              <a:rPr lang="ru-RU" sz="2800" dirty="0" err="1" smtClean="0">
                <a:solidFill>
                  <a:srgbClr val="FF0000"/>
                </a:solidFill>
              </a:rPr>
              <a:t>Карина</a:t>
            </a:r>
            <a:r>
              <a:rPr lang="ru-RU" sz="2800" dirty="0" smtClean="0">
                <a:solidFill>
                  <a:srgbClr val="FF0000"/>
                </a:solidFill>
              </a:rPr>
              <a:t> сматывают нитки в клубок.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10668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Составьте предложение, используя слова и картинки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Катя   и    Гриша</a:t>
            </a:r>
          </a:p>
          <a:p>
            <a:pPr>
              <a:buNone/>
            </a:pPr>
            <a:r>
              <a:rPr lang="ru-RU" sz="2800" dirty="0" smtClean="0"/>
              <a:t>раскрашивали</a:t>
            </a:r>
          </a:p>
          <a:p>
            <a:pPr>
              <a:buNone/>
            </a:pPr>
            <a:r>
              <a:rPr lang="ru-RU" sz="2800" dirty="0" smtClean="0"/>
              <a:t>цветными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                                                                     Гоша     или</a:t>
            </a:r>
          </a:p>
          <a:p>
            <a:pPr>
              <a:buNone/>
            </a:pPr>
            <a:r>
              <a:rPr lang="ru-RU" sz="2800" dirty="0" smtClean="0"/>
              <a:t>                                                                      любит   в    </a:t>
            </a:r>
          </a:p>
          <a:p>
            <a:pPr>
              <a:buNone/>
            </a:pPr>
            <a:r>
              <a:rPr lang="ru-RU" sz="2800" dirty="0" smtClean="0"/>
              <a:t>                                                                      качаться</a:t>
            </a:r>
          </a:p>
          <a:p>
            <a:pPr>
              <a:buNone/>
            </a:pPr>
            <a:r>
              <a:rPr lang="ru-RU" sz="2800" dirty="0" smtClean="0"/>
              <a:t>                                                                      лежать на</a:t>
            </a:r>
            <a:endParaRPr lang="ru-RU" sz="2800" dirty="0"/>
          </a:p>
        </p:txBody>
      </p:sp>
      <p:pic>
        <p:nvPicPr>
          <p:cNvPr id="5" name="Рисунок 4" descr="у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990600"/>
            <a:ext cx="1447800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" name="Рисунок 6" descr="4а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990600"/>
            <a:ext cx="1371600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381001" y="30480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Катя и Гриша раскрашивали картинки цветными карандашами.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9" name="Рисунок 8" descr="кав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9400" y="3886200"/>
            <a:ext cx="1752600" cy="1676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" name="Рисунок 9" descr="кап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0600" y="3886200"/>
            <a:ext cx="1600200" cy="1676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1" name="TextBox 10"/>
          <p:cNvSpPr txBox="1"/>
          <p:nvPr/>
        </p:nvSpPr>
        <p:spPr>
          <a:xfrm>
            <a:off x="228600" y="5867400"/>
            <a:ext cx="9254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Гоша любит качаться на качелях или лежать в гамаке.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</a:rPr>
              <a:t>Вставьте в предложения подходящие по смыслу слова</a:t>
            </a:r>
            <a:endParaRPr lang="ru-RU" sz="4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В субботу к нам придут </a:t>
            </a:r>
          </a:p>
          <a:p>
            <a:pPr>
              <a:buNone/>
            </a:pPr>
            <a:r>
              <a:rPr lang="ru-RU" dirty="0" smtClean="0"/>
              <a:t>Пес Ураган любит грызть</a:t>
            </a:r>
          </a:p>
          <a:p>
            <a:pPr>
              <a:buNone/>
            </a:pPr>
            <a:r>
              <a:rPr lang="ru-RU" dirty="0" smtClean="0"/>
              <a:t>Под окном расцвела </a:t>
            </a:r>
          </a:p>
          <a:p>
            <a:pPr>
              <a:buNone/>
            </a:pPr>
            <a:r>
              <a:rPr lang="ru-RU" dirty="0" smtClean="0"/>
              <a:t>Викину подругу зовут</a:t>
            </a:r>
          </a:p>
          <a:p>
            <a:pPr>
              <a:buNone/>
            </a:pPr>
            <a:r>
              <a:rPr lang="ru-RU" dirty="0" smtClean="0"/>
              <a:t>Очень вкусная красная</a:t>
            </a:r>
          </a:p>
          <a:p>
            <a:pPr>
              <a:buNone/>
            </a:pPr>
            <a:r>
              <a:rPr lang="ru-RU" dirty="0" smtClean="0"/>
              <a:t>Лапта – это подвижная </a:t>
            </a:r>
          </a:p>
          <a:p>
            <a:pPr>
              <a:buNone/>
            </a:pPr>
            <a:r>
              <a:rPr lang="ru-RU" dirty="0" smtClean="0"/>
              <a:t>От арбуза остались только</a:t>
            </a:r>
          </a:p>
          <a:p>
            <a:pPr>
              <a:buNone/>
            </a:pPr>
            <a:r>
              <a:rPr lang="ru-RU" dirty="0" smtClean="0"/>
              <a:t>Как весело зимой скатиться с ледяной</a:t>
            </a:r>
          </a:p>
          <a:p>
            <a:pPr>
              <a:buNone/>
            </a:pPr>
            <a:r>
              <a:rPr lang="ru-RU" dirty="0" smtClean="0"/>
              <a:t>Гриша забил в ворота</a:t>
            </a:r>
          </a:p>
          <a:p>
            <a:pPr>
              <a:buNone/>
            </a:pPr>
            <a:r>
              <a:rPr lang="ru-RU" dirty="0" smtClean="0"/>
              <a:t>Рабочие вбили в землю первый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114800" y="19050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кости.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419600" y="2362200"/>
            <a:ext cx="1219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гости.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0" y="3200400"/>
            <a:ext cx="2438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калина.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657601" y="27432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Галина.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962400" y="36576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игра.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0287000" y="91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962400" y="4114800"/>
            <a:ext cx="1009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икра.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495800" y="4495800"/>
            <a:ext cx="1295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горки.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248401" y="49530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корки.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733801" y="54102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кол.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257800" y="5867400"/>
            <a:ext cx="869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гол.</a:t>
            </a:r>
            <a:endParaRPr lang="ru-RU" sz="2400" dirty="0"/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96022E-7 C 0.01493 -0.01341 0.03004 -0.01988 0.04774 -0.02243 C 0.06077 -0.03122 0.04983 -0.0252 0.07535 -0.02867 C 0.08611 -0.03006 0.09705 -0.03284 0.10781 -0.03492 C 0.23386 -0.02937 0.17083 -0.03885 0.22622 -0.02035 C 0.2507 0.00093 0.23611 0.05296 0.21233 0.0636 C 0.19948 0.0754 0.18455 0.07378 0.16927 0.07586 C 0.14236 0.07401 0.1158 0.0717 0.08924 0.06777 C 0.07761 0.06245 0.09115 0.06823 0.06615 0.0636 C 0.05851 0.06222 0.05452 0.05343 0.04618 0.05343 " pathEditMode="relative" ptsTypes="fffffffff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39593E-6 C 0.00642 0.003 0.00746 0.00971 0.01389 0.01249 C 0.01927 0.0178 0.02517 0.02382 0.03073 0.02867 C 0.0408 0.03746 0.05486 0.03908 0.06614 0.04301 C 0.0776 0.04694 0.08819 0.05111 0.1 0.05342 C 0.11823 0.06175 0.14062 0.06151 0.15989 0.0636 C 0.17726 0.06891 0.19462 0.07377 0.21233 0.07585 C 0.23924 0.0851 0.27309 0.0777 0.29844 0.07585 C 0.31302 0.07076 0.32483 0.0592 0.33542 0.04509 C 0.33715 0.03746 0.34114 0.03353 0.34462 0.02682 C 0.34757 0.01503 0.35121 0.0037 0.35694 -0.00602 C 0.36059 -0.03307 0.36545 -0.07031 0.34618 -0.08812 C 0.34097 -0.09829 0.33368 -0.10199 0.32604 -0.10847 C 0.32049 -0.12026 0.31128 -0.12373 0.30156 -0.12697 C 0.29028 -0.12627 0.27899 -0.12651 0.26771 -0.12489 C 0.2566 -0.12327 0.26111 -0.12026 0.25226 -0.11679 C 0.24722 -0.11471 0.24184 -0.11425 0.2368 -0.11263 C 0.22778 -0.1043 0.21406 -0.1013 0.20295 -0.09829 C 0.18871 -0.08858 0.17135 -0.08603 0.15538 -0.08395 C 0.14028 -0.07725 0.12083 -0.07863 0.10608 -0.07771 C 0.10191 -0.07632 0.09774 -0.07563 0.09375 -0.07378 C 0.09167 -0.07262 0.08993 -0.07008 0.08767 -0.06961 C 0.08003 -0.068 0.07222 -0.06823 0.06458 -0.06753 C 0.04114 -0.06291 0.02118 -0.06406 -0.00313 -0.06545 C -0.00469 -0.06684 -0.0059 -0.06915 -0.00781 -0.06961 C -0.00938 -0.07008 -0.01233 -0.06753 -0.01233 -0.06753 " pathEditMode="relative" ptsTypes="fffffffffffffffffffffffff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15 -0.02821 C 0.0599 -0.01943 0.04531 -0.02313 0.08177 -0.0259 C 0.10486 -0.03492 0.12708 -0.04602 0.15104 -0.04972 C 0.15816 -0.0525 0.17257 -0.05689 0.17257 -0.05666 C 0.21094 -0.05412 0.23872 -0.05065 0.27413 -0.04255 C 0.28038 -0.03955 0.28629 -0.03654 0.29254 -0.03307 C 0.29705 -0.03053 0.30642 -0.0259 0.30642 -0.02567 C 0.31198 -0.01966 0.31684 -0.01526 0.32344 -0.01179 C 0.32448 -0.00671 0.32778 -0.00277 0.32795 0.00254 C 0.3283 0.01503 0.3276 0.02798 0.32639 0.04047 C 0.32535 0.05065 0.30486 0.06915 0.29879 0.07146 C 0.29219 0.07378 0.28542 0.0747 0.27882 0.07632 C 0.25608 0.08811 0.20208 0.07886 0.18958 0.07863 C 0.15625 0.07771 0.12292 0.07701 0.08958 0.07632 C 0.08646 0.07539 0.08333 0.07493 0.08038 0.07378 C 0.07726 0.07239 0.07101 0.06892 0.07101 0.06915 C 0.07014 0.06499 0.0684 0.05458 0.06649 0.05227 C 0.06389 0.04949 0.05729 0.04741 0.05729 0.04787 C 0.05521 0.04834 0.05174 0.04672 0.05104 0.04995 C 0.04358 0.08418 0.05139 0.07077 0.05417 0.06661 " pathEditMode="relative" rAng="0" ptsTypes="fffffffffffffffffff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00" y="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6346E-6 C 0.00052 0.00232 0.00035 0.00509 0.00156 0.00694 C 0.00556 0.01342 0.01701 0.02614 0.02465 0.02914 C 0.03663 0.03909 0.04809 0.04371 0.06302 0.04626 C 0.08264 0.0599 0.11024 0.04996 0.13073 0.0495 C 0.15278 0.0458 0.1441 0.04788 0.15694 0.04441 C 0.18559 0.02799 0.21997 0.04464 0.25069 0.03585 C 0.25226 0.03469 0.25365 0.03354 0.25538 0.03261 C 0.25694 0.03169 0.25868 0.03169 0.26007 0.03076 C 0.27049 0.02429 0.27622 0.01781 0.28455 0.00879 C 0.28819 0.00463 0.29392 -0.00485 0.29392 -0.00485 C 0.30174 -0.03445 0.29253 -0.04185 0.28003 -0.06128 C 0.27309 -0.07192 0.28108 -0.06475 0.2724 -0.07146 C 0.26458 -0.08441 0.25295 -0.08649 0.23993 -0.08857 C 0.23837 -0.08903 0.23698 -0.08996 0.23542 -0.08996 C 0.21892 -0.08996 0.20243 -0.08996 0.18611 -0.08857 C 0.17552 -0.08765 0.16806 -0.07863 0.15851 -0.07493 C 0.13802 -0.05804 0.10729 -0.05272 0.08316 -0.04579 C 0.04965 -0.04741 0.05139 -0.04717 0.02917 -0.05249 C 0.02431 -0.05642 0.01875 -0.05735 0.01389 -0.06128 C 0.01215 -0.06267 0.0092 -0.06614 0.0092 -0.06614 " pathEditMode="relative" rAng="0" ptsTypes="ffffffffffffffffffff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0" y="-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8.03885E-6 C 0.00973 -0.00878 0.02136 -0.00393 0.0323 -0.00809 C 0.06806 -0.02196 0.10626 -0.02312 0.14306 -0.02867 C 0.18803 -0.02682 0.18438 -0.02705 0.21546 -0.0185 C 0.22379 -0.01295 0.23143 -0.00647 0.24011 -0.00208 C 0.24532 0.00324 0.24844 0.00949 0.25383 0.01434 C 0.25591 0.02244 0.25973 0.02799 0.2632 0.03493 C 0.25817 0.08789 0.26563 0.05273 0.17848 0.04927 C 0.15035 0.04811 0.12188 0.04071 0.09393 0.03701 C 0.07779 0.03076 0.06268 0.03562 0.04619 0.03886 C 0.04133 0.04533 0.04115 0.05042 0.03542 0.05528 C 0.03438 0.05736 0.03299 0.05921 0.0323 0.06152 C 0.03143 0.06407 0.0323 0.06754 0.03074 0.06962 C 0.02917 0.0717 0.02674 0.071 0.02466 0.0717 C 0.01581 0.06777 0.01164 0.06869 0.00469 0.05944 " pathEditMode="relative" ptsTypes="ffffffffffffff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3.10823E-6 C 0.02205 0.02335 -0.00381 -0.00185 0.01389 0.01017 C 0.02865 0.02012 0.0106 0.0141 0.02778 0.01827 C 0.03959 0.03469 0.07553 0.0407 0.09237 0.04301 C 0.10105 0.04417 0.10973 0.0444 0.11841 0.04509 C 0.13716 0.04879 0.15487 0.05434 0.17379 0.05735 C 0.18091 0.05851 0.19532 0.06151 0.19532 0.06151 C 0.2231 0.06082 0.25087 0.06174 0.27848 0.05943 C 0.28473 0.05897 0.2908 0.05527 0.29688 0.05319 C 0.32917 0.04232 0.3481 0.03538 0.37535 0.01017 C 0.379 -0.0044 0.37674 0.00161 0.3816 -0.00833 C 0.38108 -0.01457 0.38108 -0.02082 0.38004 -0.02683 C 0.37726 -0.04302 0.36251 -0.05181 0.35383 -0.06152 C 0.35209 -0.06337 0.35122 -0.06638 0.34931 -0.06777 C 0.34636 -0.06985 0.34306 -0.07031 0.33994 -0.0717 C 0.32778 -0.08835 0.34358 -0.06892 0.32917 -0.08002 C 0.31563 -0.09043 0.33542 -0.08372 0.31702 -0.08812 C 0.30903 -0.09506 0.30174 -0.09667 0.29237 -0.09852 C 0.25244 -0.12073 0.18751 -0.10731 0.15383 -0.10662 C 0.11216 -0.10084 0.07587 -0.09968 0.0323 -0.09852 C 0.02917 -0.09714 0.02622 -0.09575 0.0231 -0.09436 C 0.02153 -0.09367 0.01841 -0.09228 0.01841 -0.09228 C 0.00747 -0.08257 0.01181 -0.08765 0.00469 -0.07794 C 0.00278 -0.07031 0.00383 -0.07355 0.00157 -0.06777 " pathEditMode="relative" ptsTypes="fffffffffffffffffffffff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96947E-6 C 0.02968 -0.00208 0.06111 0.00648 0.08923 -0.00624 C 0.10329 -0.01272 0.09513 -0.00994 0.11388 -0.01226 C 0.17204 -0.03908 0.04965 -0.01966 0.26163 -0.01642 C 0.26979 -0.00555 0.28576 0.00509 0.29687 0.01018 C 0.30069 0.01526 0.31441 0.02914 0.30625 0.03885 C 0.30347 0.04209 0.29913 0.04024 0.29548 0.04093 C 0.25989 0.05666 0.24062 0.05574 0.19843 0.05735 C 0.19687 0.05805 0.19496 0.05805 0.19392 0.05944 C 0.19288 0.06082 0.19236 0.06545 0.19236 0.06545 " pathEditMode="relative" ptsTypes="fffffffff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6.33673E-6 C 0.01337 0.00601 0.02014 0.0259 0.03229 0.03492 C 0.05243 0.04995 0.07934 0.05018 0.10156 0.05319 C 0.15243 0.04972 0.11754 0.05434 0.14306 0.04301 C 0.1441 0.04093 0.14479 0.03862 0.14618 0.03677 C 0.1474 0.03515 0.14965 0.03468 0.15069 0.03283 C 0.15174 0.03122 0.15122 0.02821 0.15226 0.02659 C 0.15469 0.02243 0.15868 0.02011 0.16146 0.01641 C 0.16094 -0.00625 0.16146 -0.02891 0.16007 -0.05135 C 0.15972 -0.05805 0.15625 -0.06384 0.15382 -0.06962 C 0.1467 -0.08696 0.12917 -0.11263 0.11545 -0.11888 C 0.10799 -0.12628 0.1099 -0.12582 0.1 -0.12905 C 0.09497 -0.13067 0.08455 -0.13322 0.08455 -0.13322 C -0.09167 -0.1279 -0.01806 -0.17068 -0.06302 -0.11078 C -0.06632 -0.09783 -0.07431 -0.08904 -0.08003 -0.07794 C -0.08229 -0.06615 -0.08437 -0.04742 -0.0908 -0.03886 C -0.09705 -0.03053 -0.10729 -0.02868 -0.11545 -0.0266 C -0.16198 -0.02891 -0.15851 -0.01527 -0.15851 -0.06777 " pathEditMode="relative" ptsTypes="fffffffffffffffffA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3876E-7 C 0.00521 -0.00069 0.01042 -0.00046 0.01545 -0.00208 C 0.01736 -0.00254 0.0184 -0.00532 0.02014 -0.00624 C 0.02517 -0.00925 0.03611 -0.01503 0.04167 -0.01642 C 0.05504 -0.02012 0.06823 -0.02312 0.0816 -0.02682 C 0.1309 -0.02521 0.17951 -0.02937 0.22778 -0.0185 C 0.2309 -0.01711 0.23385 -0.01572 0.23698 -0.01434 C 0.24132 -0.01249 0.24931 -0.00624 0.24931 -0.00624 C 0.25087 -0.00347 0.25226 -0.00046 0.25399 0.00185 C 0.25625 0.00486 0.2599 0.00648 0.26163 0.01018 C 0.2632 0.01365 0.2625 0.01827 0.2632 0.02244 C 0.26424 0.0296 0.26632 0.03932 0.26771 0.04695 C 0.2658 0.07771 0.26997 0.07308 0.25087 0.08603 C 0.2467 0.08881 0.24288 0.09205 0.23854 0.09413 C 0.23455 0.09598 0.22622 0.09829 0.22622 0.09829 C 0.21337 0.0976 0.20052 0.09899 0.18785 0.09621 C 0.1842 0.09552 0.17847 0.08812 0.17847 0.08812 C 0.17465 0.08025 0.17691 0.08372 0.1724 0.07771 " pathEditMode="relative" ptsTypes="fffffffffffffffffA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25717E-6 C 0.01493 0.00925 -0.00486 -0.00232 0.02014 0.00809 C 0.02778 0.01133 0.0316 0.01457 0.0401 0.01642 C 0.05087 0.01572 0.0618 0.01665 0.07239 0.01433 C 0.07517 0.01364 0.08177 0.00046 0.08472 -0.00209 C 0.08663 -0.00972 0.0875 -0.01365 0.08924 -0.02059 C 0.08976 -0.02267 0.0908 -0.0266 0.0908 -0.0266 C 0.09028 -0.03886 0.09097 -0.05158 0.08924 -0.0636 C 0.08663 -0.08164 0.08108 -0.07887 0.07396 -0.0902 C 0.06667 -0.10199 0.05833 -0.10777 0.04774 -0.11471 C 0.0342 -0.12373 0.02118 -0.13437 0.00625 -0.13738 C -0.01823 -0.14848 -0.0066 -0.14478 -0.05538 -0.13946 C -0.05764 -0.13923 -0.06337 -0.13044 -0.06458 -0.12928 C -0.06892 -0.12512 -0.07396 -0.12258 -0.07847 -0.11888 C -0.08247 -0.10801 -0.08542 -0.10916 -0.0908 -0.10037 C -0.0934 -0.09621 -0.09427 -0.0902 -0.09688 -0.08604 C -0.10347 -0.07563 -0.11493 -0.06892 -0.12448 -0.06568 C -0.12761 -0.06291 -0.1349 -0.0569 -0.13837 -0.05528 C -0.14236 -0.05343 -0.1467 -0.0532 -0.1507 -0.05135 C -0.15486 -0.05204 -0.1592 -0.05135 -0.16302 -0.05343 C -0.16615 -0.05505 -0.16771 -0.06568 -0.16771 -0.06568 " pathEditMode="relative" ptsTypes="ffffffffffffffffffffA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Г –К в тексте 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Прочитайте и спишите текст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200" dirty="0" smtClean="0"/>
              <a:t>В высокой                лежали гроздья                    ,</a:t>
            </a:r>
          </a:p>
          <a:p>
            <a:pPr>
              <a:buNone/>
            </a:pPr>
            <a:r>
              <a:rPr lang="ru-RU" sz="3200" dirty="0" smtClean="0"/>
              <a:t>     </a:t>
            </a:r>
          </a:p>
          <a:p>
            <a:pPr>
              <a:buNone/>
            </a:pPr>
            <a:r>
              <a:rPr lang="ru-RU" sz="3200" dirty="0" smtClean="0"/>
              <a:t>красные                и                   .    На грядке </a:t>
            </a:r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созрели                           и                  .  Кирилл</a:t>
            </a:r>
          </a:p>
          <a:p>
            <a:pPr>
              <a:buNone/>
            </a:pPr>
            <a:r>
              <a:rPr lang="ru-RU" sz="3200" dirty="0" smtClean="0"/>
              <a:t> </a:t>
            </a:r>
          </a:p>
          <a:p>
            <a:pPr>
              <a:buNone/>
            </a:pPr>
            <a:r>
              <a:rPr lang="ru-RU" sz="3200" dirty="0" smtClean="0"/>
              <a:t>прекрасно  играет на                     и                   .  </a:t>
            </a:r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                грелась на                  у  реки.            </a:t>
            </a:r>
            <a:endParaRPr lang="ru-RU" sz="3200" dirty="0"/>
          </a:p>
        </p:txBody>
      </p:sp>
      <p:pic>
        <p:nvPicPr>
          <p:cNvPr id="5" name="Рисунок 4" descr="бь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2133600"/>
            <a:ext cx="1371600" cy="1219200"/>
          </a:xfrm>
          <a:prstGeom prst="rect">
            <a:avLst/>
          </a:prstGeom>
        </p:spPr>
      </p:pic>
      <p:pic>
        <p:nvPicPr>
          <p:cNvPr id="7" name="Рисунок 6" descr="пр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800" y="1295400"/>
            <a:ext cx="1290638" cy="1309687"/>
          </a:xfrm>
          <a:prstGeom prst="rect">
            <a:avLst/>
          </a:prstGeom>
        </p:spPr>
      </p:pic>
      <p:pic>
        <p:nvPicPr>
          <p:cNvPr id="8" name="Рисунок 7" descr="ти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5257800"/>
            <a:ext cx="1452563" cy="1223962"/>
          </a:xfrm>
          <a:prstGeom prst="rect">
            <a:avLst/>
          </a:prstGeom>
        </p:spPr>
      </p:pic>
      <p:pic>
        <p:nvPicPr>
          <p:cNvPr id="9" name="Рисунок 8" descr="ло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1800" y="4495800"/>
            <a:ext cx="1133475" cy="942974"/>
          </a:xfrm>
          <a:prstGeom prst="rect">
            <a:avLst/>
          </a:prstGeom>
        </p:spPr>
      </p:pic>
      <p:pic>
        <p:nvPicPr>
          <p:cNvPr id="10" name="Рисунок 9" descr="ро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4400" y="4572000"/>
            <a:ext cx="1133475" cy="1081087"/>
          </a:xfrm>
          <a:prstGeom prst="rect">
            <a:avLst/>
          </a:prstGeom>
        </p:spPr>
      </p:pic>
      <p:pic>
        <p:nvPicPr>
          <p:cNvPr id="11" name="Рисунок 10" descr="ва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6800" y="3352800"/>
            <a:ext cx="1447799" cy="1223962"/>
          </a:xfrm>
          <a:prstGeom prst="rect">
            <a:avLst/>
          </a:prstGeom>
        </p:spPr>
      </p:pic>
      <p:pic>
        <p:nvPicPr>
          <p:cNvPr id="12" name="Рисунок 11" descr="см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62200" y="1295400"/>
            <a:ext cx="1300163" cy="1219200"/>
          </a:xfrm>
          <a:prstGeom prst="rect">
            <a:avLst/>
          </a:prstGeom>
        </p:spPr>
      </p:pic>
      <p:pic>
        <p:nvPicPr>
          <p:cNvPr id="13" name="Рисунок 12" descr="чс.jpg"/>
          <p:cNvPicPr>
            <a:picLocks noChangeAspect="1"/>
          </p:cNvPicPr>
          <p:nvPr/>
        </p:nvPicPr>
        <p:blipFill>
          <a:blip r:embed="rId11"/>
          <a:srcRect t="16271" b="18644"/>
          <a:stretch>
            <a:fillRect/>
          </a:stretch>
        </p:blipFill>
        <p:spPr>
          <a:xfrm>
            <a:off x="2362200" y="3657600"/>
            <a:ext cx="1519238" cy="914400"/>
          </a:xfrm>
          <a:prstGeom prst="rect">
            <a:avLst/>
          </a:prstGeom>
        </p:spPr>
      </p:pic>
      <p:pic>
        <p:nvPicPr>
          <p:cNvPr id="14" name="Рисунок 13" descr="чя.jpg"/>
          <p:cNvPicPr>
            <a:picLocks noChangeAspect="1"/>
          </p:cNvPicPr>
          <p:nvPr/>
        </p:nvPicPr>
        <p:blipFill>
          <a:blip r:embed="rId12"/>
          <a:srcRect t="12451" r="5882"/>
          <a:stretch>
            <a:fillRect/>
          </a:stretch>
        </p:blipFill>
        <p:spPr>
          <a:xfrm>
            <a:off x="3962400" y="5562600"/>
            <a:ext cx="1219200" cy="1071562"/>
          </a:xfrm>
          <a:prstGeom prst="rect">
            <a:avLst/>
          </a:prstGeom>
        </p:spPr>
      </p:pic>
      <p:pic>
        <p:nvPicPr>
          <p:cNvPr id="6" name="Рисунок 5" descr="д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05630" y="2438400"/>
            <a:ext cx="1371600" cy="109134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Изложение «Три горошины»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/>
          <a:lstStyle/>
          <a:p>
            <a:pPr>
              <a:buNone/>
            </a:pPr>
            <a:r>
              <a:rPr lang="ru-RU" sz="3200" dirty="0" smtClean="0"/>
              <a:t>Опорные слова</a:t>
            </a:r>
            <a:r>
              <a:rPr lang="ru-RU" dirty="0" smtClean="0"/>
              <a:t>: стручок, покатились, зарядил,  выстрелил, полетели, склевали, росток.</a:t>
            </a:r>
          </a:p>
          <a:p>
            <a:pPr>
              <a:buNone/>
            </a:pPr>
            <a:r>
              <a:rPr lang="ru-RU" sz="3200" dirty="0" smtClean="0"/>
              <a:t>Картинки: </a:t>
            </a:r>
            <a:endParaRPr lang="ru-RU" sz="3200" dirty="0"/>
          </a:p>
        </p:txBody>
      </p:sp>
      <p:pic>
        <p:nvPicPr>
          <p:cNvPr id="4" name="Рисунок 3" descr="и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12364">
            <a:off x="1745124" y="3311022"/>
            <a:ext cx="1457325" cy="1828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" name="Рисунок 4" descr="миь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2971800"/>
            <a:ext cx="1533525" cy="19192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Рисунок 5" descr="ть.jpg"/>
          <p:cNvPicPr>
            <a:picLocks noChangeAspect="1"/>
          </p:cNvPicPr>
          <p:nvPr/>
        </p:nvPicPr>
        <p:blipFill>
          <a:blip r:embed="rId5"/>
          <a:srcRect l="15504" r="6977"/>
          <a:stretch>
            <a:fillRect/>
          </a:stretch>
        </p:blipFill>
        <p:spPr>
          <a:xfrm rot="874586">
            <a:off x="4778716" y="3086094"/>
            <a:ext cx="1752600" cy="18669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" name="Рисунок 6" descr="юб.jpg"/>
          <p:cNvPicPr>
            <a:picLocks noChangeAspect="1"/>
          </p:cNvPicPr>
          <p:nvPr/>
        </p:nvPicPr>
        <p:blipFill>
          <a:blip r:embed="rId6"/>
          <a:srcRect b="15152"/>
          <a:stretch>
            <a:fillRect/>
          </a:stretch>
        </p:blipFill>
        <p:spPr>
          <a:xfrm>
            <a:off x="3733800" y="5029200"/>
            <a:ext cx="1676400" cy="1066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" name="Рисунок 7" descr="чи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7000" y="3962400"/>
            <a:ext cx="1676399" cy="13144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9" name="Рисунок 8" descr="ччс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716413">
            <a:off x="609601" y="3962400"/>
            <a:ext cx="1524000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954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Согласные звуки и буквы  Г-К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48548113_1252568763_04.gif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95400" y="2362200"/>
            <a:ext cx="1905000" cy="1828800"/>
          </a:xfrm>
        </p:spPr>
      </p:pic>
      <p:pic>
        <p:nvPicPr>
          <p:cNvPr id="5" name="Рисунок 4" descr="cat9-8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4419600"/>
            <a:ext cx="1828800" cy="2133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0400" y="2438400"/>
            <a:ext cx="548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Жил щенок по кличке ГАВ,</a:t>
            </a:r>
          </a:p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Он всегда во всем был прав.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876800"/>
            <a:ext cx="518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 котёнок по кличке </a:t>
            </a:r>
            <a:r>
              <a:rPr lang="ru-RU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Кысь</a:t>
            </a:r>
            <a:endParaRPr lang="ru-RU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Ненавидит слово «брысь»</a:t>
            </a:r>
          </a:p>
          <a:p>
            <a:endParaRPr lang="ru-RU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1" y="1447800"/>
            <a:ext cx="83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80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48600" y="1295400"/>
            <a:ext cx="9348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Сколько Г и сколько К?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324599"/>
            <a:ext cx="8229600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 rot="20394073">
            <a:off x="1118518" y="2119971"/>
            <a:ext cx="8610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chemeClr val="accent4">
                    <a:lumMod val="75000"/>
                  </a:schemeClr>
                </a:solidFill>
              </a:rPr>
              <a:t>Г</a:t>
            </a:r>
            <a:endParaRPr lang="ru-RU" sz="9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4038600"/>
            <a:ext cx="5661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Г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654175">
            <a:off x="7221425" y="3091935"/>
            <a:ext cx="8803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00B050"/>
                </a:solidFill>
              </a:rPr>
              <a:t>Г</a:t>
            </a:r>
            <a:endParaRPr lang="ru-RU" sz="96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687367">
            <a:off x="2414089" y="5425522"/>
            <a:ext cx="964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Г</a:t>
            </a:r>
            <a:endParaRPr lang="ru-RU" sz="4800" b="1" dirty="0"/>
          </a:p>
        </p:txBody>
      </p:sp>
      <p:sp>
        <p:nvSpPr>
          <p:cNvPr id="9" name="TextBox 8"/>
          <p:cNvSpPr txBox="1"/>
          <p:nvPr/>
        </p:nvSpPr>
        <p:spPr>
          <a:xfrm rot="13920604">
            <a:off x="6629400" y="57150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Г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845304">
            <a:off x="3969121" y="2368922"/>
            <a:ext cx="8723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00B0F0"/>
                </a:solidFill>
              </a:rPr>
              <a:t>К</a:t>
            </a:r>
            <a:endParaRPr lang="ru-RU" sz="8000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20159530">
            <a:off x="5562600" y="2819400"/>
            <a:ext cx="114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accent3">
                    <a:lumMod val="75000"/>
                  </a:schemeClr>
                </a:solidFill>
              </a:rPr>
              <a:t>К</a:t>
            </a:r>
            <a:endParaRPr lang="ru-RU" sz="4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095560">
            <a:off x="2357401" y="3128022"/>
            <a:ext cx="10990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92D050"/>
                </a:solidFill>
              </a:rPr>
              <a:t>Г</a:t>
            </a:r>
            <a:endParaRPr lang="ru-RU" sz="9600" dirty="0">
              <a:solidFill>
                <a:srgbClr val="92D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8210343">
            <a:off x="5850683" y="4523602"/>
            <a:ext cx="10855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C00000"/>
                </a:solidFill>
              </a:rPr>
              <a:t>К</a:t>
            </a:r>
            <a:endParaRPr lang="ru-RU" sz="96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4909991">
            <a:off x="3801370" y="5026684"/>
            <a:ext cx="128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i="1" dirty="0" smtClean="0">
                <a:solidFill>
                  <a:srgbClr val="7030A0"/>
                </a:solidFill>
              </a:rPr>
              <a:t>К</a:t>
            </a:r>
            <a:endParaRPr lang="ru-RU" sz="8800" b="1" i="1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8993458">
            <a:off x="7924800" y="5029200"/>
            <a:ext cx="7649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i="1" dirty="0" smtClean="0">
                <a:solidFill>
                  <a:srgbClr val="FFC000"/>
                </a:solidFill>
              </a:rPr>
              <a:t>Г</a:t>
            </a:r>
            <a:endParaRPr lang="ru-RU" sz="8000" b="1" i="1" dirty="0">
              <a:solidFill>
                <a:srgbClr val="FFC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9229682">
            <a:off x="1066800" y="4648200"/>
            <a:ext cx="7825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i="1" dirty="0" smtClean="0">
                <a:solidFill>
                  <a:srgbClr val="0070C0"/>
                </a:solidFill>
              </a:rPr>
              <a:t>К</a:t>
            </a:r>
            <a:endParaRPr lang="ru-RU" sz="6600" b="1" i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2959070">
            <a:off x="6869123" y="2546705"/>
            <a:ext cx="735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/>
              <a:t>К</a:t>
            </a:r>
            <a:endParaRPr lang="ru-RU" sz="4400" b="1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762000" y="838200"/>
            <a:ext cx="824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7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24800" y="990600"/>
            <a:ext cx="8693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6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91212E-6 C 0.00503 -0.00439 0.01024 -0.00578 0.01545 -0.01017 C 0.01753 -0.01202 0.01944 -0.01433 0.02153 -0.01642 C 0.02309 -0.0178 0.02465 -0.01896 0.02622 -0.02035 C 0.03125 -0.03122 0.04167 -0.03769 0.04618 -0.04926 C 0.05174 -0.06359 0.06302 -0.07169 0.0724 -0.08186 C 0.08576 -0.09667 0.09965 -0.10939 0.11545 -0.11887 C 0.12726 -0.12604 0.13663 -0.13714 0.14931 -0.1413 C 0.15451 -0.145 0.1592 -0.15009 0.16458 -0.15356 C 0.17396 -0.15957 0.18507 -0.15841 0.19531 -0.1598 C 0.21493 -0.16258 0.23437 -0.16489 0.25382 -0.16998 C 0.25747 -0.16998 0.31267 -0.1716 0.33542 -0.16605 C 0.34583 -0.1635 0.35347 -0.15402 0.36458 -0.15171 C 0.37031 -0.14916 0.37413 -0.145 0.37847 -0.13922 " pathEditMode="relative" ptsTypes="fffffffffffff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73821E-6 C -0.00972 -0.0178 -0.01233 -0.01619 -0.0276 -0.0185 C -0.03819 -0.02312 -0.04722 -0.03029 -0.05833 -0.03284 C -0.07674 -0.03214 -0.09531 -0.03191 -0.11371 -0.03076 C -0.11858 -0.03052 -0.12292 -0.02636 -0.1276 -0.02474 C -0.14201 -0.01989 -0.15608 -0.01225 -0.17066 -0.00832 C -0.18194 0.01411 -0.16424 -0.01827 -0.17986 -2.73821E-6 C -0.18264 0.00324 -0.18403 0.0081 -0.18611 0.01226 C -0.1875 0.01504 -0.19028 0.01596 -0.19219 0.01827 C -0.20451 0.03284 -0.19653 0.02845 -0.20608 0.03261 C -0.21458 0.04973 -0.20365 0.0303 -0.21371 0.04094 C -0.21719 0.04441 -0.21927 0.04996 -0.22292 0.05319 C -0.22726 0.05689 -0.2316 0.06059 -0.23524 0.06545 " pathEditMode="relative" ptsTypes="ffffffffffff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51434E-6 C 0.00347 -0.00694 0.00434 -0.01365 0.00764 -0.02059 C 0.01094 -0.03747 0.0066 -0.02035 0.01389 -0.03492 C 0.01684 -0.04071 0.01858 -0.04741 0.02153 -0.05343 C 0.02674 -0.06406 0.02604 -0.08095 0.03073 -0.0902 C 0.03299 -0.09459 0.03628 -0.09806 0.03854 -0.10245 C 0.03906 -0.10523 0.03872 -0.10847 0.03993 -0.11078 C 0.04097 -0.11286 0.04358 -0.11286 0.04462 -0.11494 C 0.04635 -0.11864 0.0467 -0.12304 0.04774 -0.1272 C 0.04826 -0.12928 0.04931 -0.13321 0.04931 -0.13321 C 0.05087 -0.14501 0.05295 -0.14963 0.05694 -0.15981 C 0.05903 -0.15171 0.05694 -0.1457 0.05694 -0.13738 " pathEditMode="relative" ptsTypes="fffffffffff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18779E-6 C -0.00052 -0.03214 -0.00018 -0.06429 -0.00156 -0.0962 C -0.00191 -0.10314 -0.00504 -0.11008 -0.00625 -0.11678 C -0.00955 -0.13436 -0.01302 -0.16142 -0.02465 -0.17206 C -0.02743 -0.18339 -0.02448 -0.17437 -0.03247 -0.1864 C -0.03993 -0.19773 -0.05156 -0.21854 -0.0632 -0.22317 C -0.07049 -0.23797 -0.06059 -0.22109 -0.07396 -0.23149 C -0.07552 -0.23265 -0.07587 -0.23589 -0.07709 -0.23774 C -0.07952 -0.24144 -0.08212 -0.24468 -0.08472 -0.24791 C -0.09063 -0.25485 -0.09618 -0.26179 -0.10313 -0.26641 C -0.10729 -0.27451 -0.11823 -0.27937 -0.12465 -0.28468 C -0.12656 -0.2863 -0.12743 -0.28931 -0.12934 -0.29093 C -0.1316 -0.29278 -0.13455 -0.29324 -0.13698 -0.29509 C -0.15 -0.30457 -0.16059 -0.31567 -0.17552 -0.31961 C -0.18004 -0.33533 -0.18004 -0.33256 -0.19236 -0.32978 C -0.19601 -0.32261 -0.19931 -0.32238 -0.20469 -0.31752 C -0.20573 -0.31544 -0.2066 -0.31313 -0.20781 -0.31151 C -0.20903 -0.30989 -0.21111 -0.3092 -0.21233 -0.30735 C -0.21476 -0.30365 -0.21858 -0.29509 -0.21858 -0.29509 C -0.22118 -0.28492 -0.22205 -0.27451 -0.22465 -0.26433 C -0.22413 -0.26225 -0.22309 -0.25809 -0.22309 -0.25809 " pathEditMode="relative" ptsTypes="ffffffffffffffffffff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70213E-6 C 0.02014 0.00902 0.05313 0.00301 0.0724 0.00208 C 0.07743 0.00046 0.08281 0.00023 0.08766 -0.00208 C 0.09045 -0.00347 0.0927 -0.00647 0.09549 -0.00809 C 0.10521 -0.01387 0.10851 -0.01272 0.12014 -0.01434 C 0.14722 -0.02914 0.17795 -0.02544 0.20625 -0.03492 C 0.21198 -0.04001 0.21615 -0.04116 0.22309 -0.04301 C 0.26406 -0.07909 0.34879 -0.07077 0.38611 -0.07169 C 0.40417 -0.07516 0.42205 -0.07609 0.43993 -0.07794 C 0.45538 -0.08441 0.4717 -0.08719 0.48767 -0.09019 C 0.49549 -0.09436 0.50208 -0.09644 0.51076 -0.09829 C 0.51493 -0.10106 0.51858 -0.10708 0.52309 -0.10661 C 0.54497 -0.10453 0.56198 -0.09944 0.58316 -0.09227 C 0.59115 -0.0895 0.59965 -0.08996 0.60781 -0.08811 C 0.61493 -0.08487 0.61892 -0.07701 0.62622 -0.07377 C 0.63351 -0.06614 0.64028 -0.06406 0.64931 -0.06152 C 0.66962 -0.06267 0.69149 -0.06267 0.71076 -0.07377 C 0.71701 -0.07724 0.71997 -0.08325 0.72622 -0.08603 C 0.72726 -0.08811 0.72795 -0.09042 0.72934 -0.09227 C 0.73438 -0.09898 0.73386 -0.0932 0.73386 -0.09829 " pathEditMode="relative" ptsTypes="fffffffffffffffffff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7.76133E-6 C -0.02362 -0.00138 -0.04462 -0.00531 -0.06771 -0.00809 C -0.10764 -0.02173 -0.14428 -0.01942 -0.18768 -0.02058 C -0.2066 -0.02589 -0.22344 -0.03006 -0.24306 -0.03283 C -0.29914 -0.03168 -0.31945 -0.03861 -0.36008 -0.02266 C -0.36528 -0.0178 -0.36928 -0.01641 -0.37535 -0.01433 C -0.38473 -0.00184 -0.40035 -0.00254 -0.41233 0.00417 C -0.43021 0.01411 -0.44792 0.02452 -0.46615 0.03285 C -0.47448 0.03655 -0.46737 0.03701 -0.47535 0.04302 C -0.48612 0.05112 -0.50087 0.05112 -0.51233 0.05112 " pathEditMode="relative" ptsTypes="fffffffff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96115E-6 C -0.01719 -0.00902 -0.01458 -0.00602 -0.0401 -0.00417 C -0.0434 -0.00116 -0.04583 0.00347 -0.0493 0.00601 C -0.05989 0.01387 -0.07639 0.01503 -0.08767 0.01642 C -0.10451 0.0215 -0.08455 0.01434 -0.09844 0.02243 C -0.10555 0.02659 -0.11406 0.02613 -0.12153 0.02867 C -0.12778 0.03099 -0.13403 0.03399 -0.1401 0.03677 C -0.15781 0.04463 -0.17864 0.04671 -0.19705 0.04903 C -0.22101 0.0555 -0.24184 0.05481 -0.26614 0.05319 C -0.27118 0.04879 -0.27587 0.04556 -0.2816 0.04301 C -0.29219 0.03214 -0.30417 0.02682 -0.31701 0.02243 C -0.3243 0.01989 -0.32864 0.01526 -0.33542 0.01225 C -0.34618 0.00115 -0.36354 -0.00162 -0.37691 -0.00625 C -0.37969 -0.00995 -0.38194 -0.0148 -0.38472 -0.0185 C -0.38993 -0.02544 -0.39618 -0.03192 -0.40156 -0.03909 " pathEditMode="relative" ptsTypes="ffffffffffffff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9.89824E-7 C 0.00504 -0.00232 0.00868 -0.00602 0.01372 -0.00833 C 0.01875 -0.0148 0.02465 -0.02567 0.03073 -0.03076 C 0.03316 -0.04394 0.0467 -0.06846 0.05382 -0.08002 C 0.05764 -0.09505 0.05226 -0.07678 0.0599 -0.09228 C 0.06077 -0.09413 0.06059 -0.09667 0.06146 -0.09852 C 0.06615 -0.10916 0.07205 -0.11864 0.07847 -0.1272 C 0.08108 -0.13876 0.07761 -0.12813 0.08455 -0.13738 C 0.09149 -0.14663 0.09618 -0.15981 0.10608 -0.16397 C 0.13646 -0.19427 0.12257 -0.18432 0.17986 -0.18664 C 0.1908 -0.18825 0.19705 -0.18687 0.20452 -0.19681 C 0.20642 -0.20444 0.21042 -0.20768 0.21233 -0.21531 C 0.21615 -0.24862 0.21042 -0.19658 0.21528 -0.26249 C 0.2158 -0.27012 0.2184 -0.28492 0.2184 -0.28492 " pathEditMode="relative" ptsTypes="fffffffffffffA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1.14709E-6 C -0.0047 -0.01804 -0.00938 -0.01873 -0.01997 -0.02868 C -0.02536 -0.03376 -0.02865 -0.03793 -0.03525 -0.04093 C -0.04758 -0.0518 -0.0507 -0.05412 -0.06442 -0.05943 C -0.06754 -0.06059 -0.07049 -0.06198 -0.07362 -0.06337 C -0.07518 -0.06406 -0.07831 -0.06545 -0.07831 -0.06545 C -0.11615 -0.06337 -0.10956 -0.06452 -0.13525 -0.05319 C -0.13733 -0.05111 -0.13924 -0.04903 -0.14133 -0.04718 C -0.14324 -0.04556 -0.14567 -0.04486 -0.14758 -0.04301 C -0.15452 -0.03631 -0.15522 -0.03353 -0.16442 -0.03076 C -0.17119 -0.02474 -0.1797 -0.02289 -0.18751 -0.02035 C -0.19272 -0.02128 -0.19931 -0.01966 -0.20296 -0.02451 C -0.20452 -0.02659 -0.2047 -0.03006 -0.20591 -0.03261 C -0.21077 -0.04348 -0.21667 -0.05134 -0.21667 -0.06545 " pathEditMode="relative" ptsTypes="fffffffffffffA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945E-18 4.16281E-7 C 0.01059 -0.0222 0.01562 -0.01665 0.02916 -0.02868 C 0.03628 -0.03515 0.0434 -0.04093 0.05069 -0.04718 C 0.05278 -0.04903 0.05434 -0.0525 0.05677 -0.05342 C 0.0618 -0.05527 0.06701 -0.05458 0.07222 -0.05527 C 0.09236 -0.06869 0.0592 -0.04718 0.08923 -0.0636 C 0.1026 -0.07077 0.10364 -0.07516 0.11996 -0.07794 C 0.13698 -0.0858 0.15521 -0.08881 0.17222 -0.09644 C 0.17951 -0.11055 0.17309 -0.1013 0.19687 -0.10661 C 0.20972 -0.10962 0.21892 -0.11332 0.23229 -0.11471 C 0.23837 -0.11401 0.24514 -0.1161 0.25069 -0.11286 C 0.25503 -0.11031 0.2585 -0.0932 0.25989 -0.08811 C 0.26215 -0.07909 0.26458 -0.07586 0.27066 -0.06984 C 0.27569 -0.0599 0.27847 -0.06152 0.28767 -0.06152 " pathEditMode="relative" ptsTypes="fffffffffffff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6.93802E-7 C -0.00851 -0.00092 -0.02326 -0.00023 -0.03229 -0.00624 C -0.03733 -0.00948 -0.04618 -0.0185 -0.04618 -0.0185 C -0.05799 -0.0178 -0.06979 -0.01757 -0.0816 -0.01642 C -0.09427 -0.01526 -0.11024 -0.00601 -0.12309 -0.00208 C -0.13576 0.00625 -0.15052 0.0185 -0.16458 0.02244 C -0.18264 0.02752 -0.20174 0.02984 -0.21997 0.03261 C -0.22795 0.03677 -0.23437 0.04279 -0.24149 0.04903 C -0.24687 0.05366 -0.25538 0.05574 -0.26146 0.05736 C -0.28542 0.07863 -0.28941 0.07378 -0.32309 0.07563 C -0.33906 0.08095 -0.34774 0.08418 -0.36458 0.08603 C -0.37448 0.12419 -0.44913 0.08812 -0.48316 0.08395 C -0.48594 0.07146 -0.4901 0.06013 -0.49531 0.04903 C -0.49878 0.03076 -0.49913 0.01365 -0.51076 0.00185 C -0.5184 -0.01804 -0.5283 -0.03561 -0.53854 -0.05342 C -0.5408 -0.05735 -0.54392 -0.0599 -0.54618 -0.0636 C -0.5533 -0.07585 -0.55608 -0.09204 -0.56302 -0.10453 C -0.5651 -0.1154 -0.56458 -0.11008 -0.56458 -0.12095 " pathEditMode="relative" ptsTypes="fffffffffffffffffA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Г – К в слогах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Прямые и обратные слоги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324599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914400" y="2057400"/>
            <a:ext cx="1394934" cy="5092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ГА   -</a:t>
            </a:r>
          </a:p>
          <a:p>
            <a:r>
              <a:rPr lang="ru-RU" sz="4000" dirty="0" smtClean="0">
                <a:solidFill>
                  <a:srgbClr val="C00000"/>
                </a:solidFill>
              </a:rPr>
              <a:t>ГЯ   -</a:t>
            </a:r>
          </a:p>
          <a:p>
            <a:r>
              <a:rPr lang="ru-RU" sz="4000" dirty="0" smtClean="0">
                <a:solidFill>
                  <a:srgbClr val="C00000"/>
                </a:solidFill>
              </a:rPr>
              <a:t>ГО  -</a:t>
            </a:r>
          </a:p>
          <a:p>
            <a:r>
              <a:rPr lang="ru-RU" sz="4000" dirty="0" smtClean="0">
                <a:solidFill>
                  <a:srgbClr val="C00000"/>
                </a:solidFill>
              </a:rPr>
              <a:t>ГЕ   -</a:t>
            </a:r>
          </a:p>
          <a:p>
            <a:r>
              <a:rPr lang="ru-RU" sz="4000" dirty="0" smtClean="0">
                <a:solidFill>
                  <a:srgbClr val="C00000"/>
                </a:solidFill>
              </a:rPr>
              <a:t>ГУ   -</a:t>
            </a:r>
          </a:p>
          <a:p>
            <a:r>
              <a:rPr lang="ru-RU" sz="4000" dirty="0" smtClean="0">
                <a:solidFill>
                  <a:srgbClr val="C00000"/>
                </a:solidFill>
              </a:rPr>
              <a:t>ГЮ -</a:t>
            </a:r>
          </a:p>
          <a:p>
            <a:r>
              <a:rPr lang="ru-RU" sz="4000" dirty="0" smtClean="0">
                <a:solidFill>
                  <a:srgbClr val="C00000"/>
                </a:solidFill>
              </a:rPr>
              <a:t>ГИ -</a:t>
            </a:r>
          </a:p>
          <a:p>
            <a:endParaRPr lang="ru-RU" sz="4000" dirty="0" smtClean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2133600"/>
            <a:ext cx="1295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B050"/>
                </a:solidFill>
              </a:rPr>
              <a:t> </a:t>
            </a:r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</a:rPr>
              <a:t>АГ</a:t>
            </a:r>
          </a:p>
          <a:p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</a:rPr>
              <a:t>ЯГ</a:t>
            </a:r>
          </a:p>
          <a:p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</a:rPr>
              <a:t>ОГ</a:t>
            </a:r>
          </a:p>
          <a:p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</a:rPr>
              <a:t>ЕГ</a:t>
            </a:r>
          </a:p>
          <a:p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</a:rPr>
              <a:t>УГ</a:t>
            </a:r>
          </a:p>
          <a:p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</a:rPr>
              <a:t>ЮГ</a:t>
            </a:r>
          </a:p>
          <a:p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</a:rPr>
              <a:t>ИГ</a:t>
            </a:r>
            <a:endParaRPr lang="ru-RU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8800" y="2133600"/>
            <a:ext cx="16242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КА  -</a:t>
            </a:r>
          </a:p>
          <a:p>
            <a:r>
              <a:rPr lang="ru-RU" sz="4000" dirty="0" smtClean="0">
                <a:solidFill>
                  <a:srgbClr val="C00000"/>
                </a:solidFill>
              </a:rPr>
              <a:t>КЯ  -</a:t>
            </a:r>
          </a:p>
          <a:p>
            <a:r>
              <a:rPr lang="ru-RU" sz="4000" dirty="0" smtClean="0">
                <a:solidFill>
                  <a:srgbClr val="C00000"/>
                </a:solidFill>
              </a:rPr>
              <a:t>КО  -</a:t>
            </a:r>
          </a:p>
          <a:p>
            <a:r>
              <a:rPr lang="ru-RU" sz="4000" dirty="0" smtClean="0">
                <a:solidFill>
                  <a:srgbClr val="C00000"/>
                </a:solidFill>
              </a:rPr>
              <a:t>КЕ   -</a:t>
            </a:r>
          </a:p>
          <a:p>
            <a:r>
              <a:rPr lang="ru-RU" sz="4000" dirty="0" smtClean="0">
                <a:solidFill>
                  <a:srgbClr val="C00000"/>
                </a:solidFill>
              </a:rPr>
              <a:t>КУ  -</a:t>
            </a:r>
          </a:p>
          <a:p>
            <a:r>
              <a:rPr lang="ru-RU" sz="4000" dirty="0" smtClean="0">
                <a:solidFill>
                  <a:srgbClr val="C00000"/>
                </a:solidFill>
              </a:rPr>
              <a:t>КЮ -</a:t>
            </a:r>
          </a:p>
          <a:p>
            <a:r>
              <a:rPr lang="ru-RU" sz="4000" dirty="0" smtClean="0">
                <a:solidFill>
                  <a:srgbClr val="C00000"/>
                </a:solidFill>
              </a:rPr>
              <a:t>КИ  -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86600" y="2133600"/>
            <a:ext cx="152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</a:rPr>
              <a:t>АК</a:t>
            </a:r>
          </a:p>
          <a:p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</a:rPr>
              <a:t>ЯК</a:t>
            </a:r>
          </a:p>
          <a:p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</a:rPr>
              <a:t>ОК</a:t>
            </a:r>
          </a:p>
          <a:p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</a:rPr>
              <a:t>ЕК</a:t>
            </a:r>
          </a:p>
          <a:p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</a:rPr>
              <a:t>УК</a:t>
            </a:r>
          </a:p>
          <a:p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</a:rPr>
              <a:t>ЮК</a:t>
            </a:r>
          </a:p>
          <a:p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</a:rPr>
              <a:t>ИК</a:t>
            </a:r>
            <a:endParaRPr lang="ru-RU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Какие слоги убегут за щенком Гав, а какие за котёнком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</a:rPr>
              <a:t>Кыс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?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48548113_1252568763_04.gif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33400" y="3657600"/>
            <a:ext cx="762000" cy="628650"/>
          </a:xfrm>
        </p:spPr>
      </p:pic>
      <p:pic>
        <p:nvPicPr>
          <p:cNvPr id="5" name="Рисунок 4" descr="cat9-8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3800" y="3657600"/>
            <a:ext cx="1095375" cy="76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8400" y="2590800"/>
            <a:ext cx="528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ГА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1828800"/>
            <a:ext cx="1757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ГИ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2397146"/>
            <a:ext cx="614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КУ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3276600"/>
            <a:ext cx="615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КА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7600" y="3352800"/>
            <a:ext cx="56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ГУ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71800" y="2133600"/>
            <a:ext cx="594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ГО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1600" y="2819400"/>
            <a:ext cx="648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КО</a:t>
            </a: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4114800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F0"/>
                </a:solidFill>
              </a:rPr>
              <a:t>ГЕ</a:t>
            </a:r>
            <a:endParaRPr lang="ru-RU" sz="2400" b="1" dirty="0">
              <a:solidFill>
                <a:srgbClr val="00B0F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0" y="3810000"/>
            <a:ext cx="665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КИ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0" y="4648200"/>
            <a:ext cx="755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КЮ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19400" y="5181600"/>
            <a:ext cx="704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ГЮ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0" y="5410200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КЕ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56843" y="2133600"/>
            <a:ext cx="623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КЯ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43200" y="4648200"/>
            <a:ext cx="801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ГЯ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5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Слоги – звуки 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935480"/>
            <a:ext cx="8458200" cy="438912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200" b="1" dirty="0" smtClean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ru-RU" sz="3200" b="1" dirty="0" smtClean="0">
                <a:solidFill>
                  <a:schemeClr val="accent2"/>
                </a:solidFill>
              </a:rPr>
              <a:t>ГА-ГА                               КУ-КУ </a:t>
            </a:r>
          </a:p>
          <a:p>
            <a:pPr>
              <a:buNone/>
            </a:pPr>
            <a:endParaRPr lang="ru-RU" sz="3200" b="1" dirty="0" smtClean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ru-RU" sz="3200" b="1" dirty="0" smtClean="0">
                <a:solidFill>
                  <a:schemeClr val="accent2"/>
                </a:solidFill>
              </a:rPr>
              <a:t>                                                          КУ-КА-РЕ-КУ</a:t>
            </a:r>
          </a:p>
          <a:p>
            <a:pPr>
              <a:buNone/>
            </a:pPr>
            <a:endParaRPr lang="ru-RU" sz="3200" b="1" dirty="0" smtClean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ru-RU" sz="3200" b="1" dirty="0" smtClean="0">
                <a:solidFill>
                  <a:schemeClr val="accent2"/>
                </a:solidFill>
              </a:rPr>
              <a:t>               КО- КО</a:t>
            </a:r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3"/>
          <a:srcRect t="9302"/>
          <a:stretch>
            <a:fillRect/>
          </a:stretch>
        </p:blipFill>
        <p:spPr>
          <a:xfrm>
            <a:off x="1524000" y="1676400"/>
            <a:ext cx="1933575" cy="22288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5" name="Рисунок 4" descr="2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4267200"/>
            <a:ext cx="1905000" cy="22193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6" name="Рисунок 5" descr="3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4343400"/>
            <a:ext cx="2105025" cy="21717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7" name="Рисунок 6" descr="3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1600200"/>
            <a:ext cx="2619375" cy="17430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Угадай имена детей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114800" y="2971800"/>
            <a:ext cx="1557338" cy="1515269"/>
          </a:xfrm>
        </p:spPr>
      </p:pic>
      <p:pic>
        <p:nvPicPr>
          <p:cNvPr id="7" name="Рисунок 6" descr="927859160.jpg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4419600"/>
            <a:ext cx="1352550" cy="1114425"/>
          </a:xfrm>
          <a:prstGeom prst="rect">
            <a:avLst/>
          </a:prstGeom>
        </p:spPr>
      </p:pic>
      <p:pic>
        <p:nvPicPr>
          <p:cNvPr id="8" name="Рисунок 7" descr="512199503.jpg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200" y="1676400"/>
            <a:ext cx="1066800" cy="1228725"/>
          </a:xfrm>
          <a:prstGeom prst="rect">
            <a:avLst/>
          </a:prstGeom>
        </p:spPr>
      </p:pic>
      <p:pic>
        <p:nvPicPr>
          <p:cNvPr id="12" name="Рисунок 11" descr="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2895600"/>
            <a:ext cx="1666875" cy="1219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67200" y="22860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chemeClr val="bg1">
                    <a:lumMod val="50000"/>
                  </a:schemeClr>
                </a:solidFill>
              </a:rPr>
              <a:t>тя</a:t>
            </a:r>
            <a:endParaRPr lang="ru-RU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86200" y="2286000"/>
            <a:ext cx="726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chemeClr val="bg1">
                    <a:lumMod val="50000"/>
                  </a:schemeClr>
                </a:solidFill>
              </a:rPr>
              <a:t>Ка</a:t>
            </a:r>
            <a:endParaRPr lang="ru-RU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67600" y="1981200"/>
            <a:ext cx="615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ша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34200" y="1981200"/>
            <a:ext cx="1066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00B050"/>
                </a:solidFill>
              </a:rPr>
              <a:t>Гри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48200" y="1828800"/>
            <a:ext cx="775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ля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43400" y="1828800"/>
            <a:ext cx="873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Га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38400" y="30480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ля</a:t>
            </a:r>
            <a:endParaRPr lang="ru-RU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57400" y="30480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Ко</a:t>
            </a:r>
            <a:endParaRPr lang="ru-RU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62200" y="4648200"/>
            <a:ext cx="615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ша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57400" y="4648200"/>
            <a:ext cx="733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Го</a:t>
            </a:r>
            <a:endParaRPr lang="ru-RU" sz="2400" b="1" dirty="0">
              <a:solidFill>
                <a:srgbClr val="00B050"/>
              </a:solidFill>
            </a:endParaRPr>
          </a:p>
        </p:txBody>
      </p:sp>
      <p:pic>
        <p:nvPicPr>
          <p:cNvPr id="23" name="Рисунок 22" descr="0_30411_3e4c104f_S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05400" y="1752600"/>
            <a:ext cx="1600200" cy="1295400"/>
          </a:xfrm>
          <a:prstGeom prst="rect">
            <a:avLst/>
          </a:prstGeom>
        </p:spPr>
      </p:pic>
      <p:pic>
        <p:nvPicPr>
          <p:cNvPr id="24" name="Рисунок 23" descr="0_30414_1c22eb58_S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67400" y="4038600"/>
            <a:ext cx="1447800" cy="1600200"/>
          </a:xfrm>
          <a:prstGeom prst="rect">
            <a:avLst/>
          </a:prstGeom>
        </p:spPr>
      </p:pic>
      <p:pic>
        <p:nvPicPr>
          <p:cNvPr id="25" name="Рисунок 24" descr="0_30454_4bfa5e28_S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53200" y="2819400"/>
            <a:ext cx="1600200" cy="1371600"/>
          </a:xfrm>
          <a:prstGeom prst="rect">
            <a:avLst/>
          </a:prstGeom>
        </p:spPr>
      </p:pic>
      <p:pic>
        <p:nvPicPr>
          <p:cNvPr id="26" name="Рисунок 25" descr="detia-179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62400" y="4648200"/>
            <a:ext cx="1143000" cy="112395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153400" y="3810000"/>
            <a:ext cx="74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chemeClr val="bg1">
                    <a:lumMod val="50000"/>
                  </a:schemeClr>
                </a:solidFill>
              </a:rPr>
              <a:t>тя</a:t>
            </a:r>
            <a:endParaRPr lang="ru-RU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20000" y="38100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Ко</a:t>
            </a:r>
            <a:r>
              <a:rPr lang="ru-RU" sz="2400" b="1" dirty="0" smtClean="0"/>
              <a:t>с</a:t>
            </a:r>
            <a:endParaRPr lang="ru-RU" sz="2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800600" y="6027003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на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95800" y="6019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Ге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19800" y="3962400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ля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15000" y="3962400"/>
            <a:ext cx="560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00B050"/>
                </a:solidFill>
              </a:rPr>
              <a:t>Гу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96200" y="54102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chemeClr val="bg1">
                    <a:lumMod val="50000"/>
                  </a:schemeClr>
                </a:solidFill>
              </a:rPr>
              <a:t>рилл</a:t>
            </a:r>
            <a:endParaRPr lang="ru-RU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239000" y="5410200"/>
            <a:ext cx="763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Ки</a:t>
            </a:r>
            <a:endParaRPr lang="ru-RU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  <p:bldP spid="20" grpId="0"/>
      <p:bldP spid="22" grpId="0"/>
      <p:bldP spid="28" grpId="0"/>
      <p:bldP spid="30" grpId="0"/>
      <p:bldP spid="32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14660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Г-К в словах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Какая картинка лишняя и почему?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540827" y="4107021"/>
            <a:ext cx="62345" cy="45720"/>
          </a:xfrm>
        </p:spPr>
      </p:pic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400" y="4114800"/>
            <a:ext cx="2362200" cy="1676400"/>
          </a:xfrm>
          <a:prstGeom prst="rect">
            <a:avLst/>
          </a:prstGeom>
        </p:spPr>
      </p:pic>
      <p:pic>
        <p:nvPicPr>
          <p:cNvPr id="6" name="Рисунок 5" descr="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4038600"/>
            <a:ext cx="2143125" cy="2143125"/>
          </a:xfrm>
          <a:prstGeom prst="rect">
            <a:avLst/>
          </a:prstGeom>
        </p:spPr>
      </p:pic>
      <p:pic>
        <p:nvPicPr>
          <p:cNvPr id="7" name="Рисунок 6" descr="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1981200"/>
            <a:ext cx="2476500" cy="1847850"/>
          </a:xfrm>
          <a:prstGeom prst="rect">
            <a:avLst/>
          </a:prstGeom>
        </p:spPr>
      </p:pic>
      <p:pic>
        <p:nvPicPr>
          <p:cNvPr id="8" name="Рисунок 7" descr="2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62400" y="2133600"/>
            <a:ext cx="1524000" cy="1333500"/>
          </a:xfrm>
          <a:prstGeom prst="rect">
            <a:avLst/>
          </a:prstGeom>
        </p:spPr>
      </p:pic>
      <p:pic>
        <p:nvPicPr>
          <p:cNvPr id="9" name="Рисунок 8" descr="73.jpg"/>
          <p:cNvPicPr>
            <a:picLocks noChangeAspect="1"/>
          </p:cNvPicPr>
          <p:nvPr/>
        </p:nvPicPr>
        <p:blipFill>
          <a:blip r:embed="rId9"/>
          <a:srcRect b="6897"/>
          <a:stretch>
            <a:fillRect/>
          </a:stretch>
        </p:blipFill>
        <p:spPr>
          <a:xfrm>
            <a:off x="685800" y="1752600"/>
            <a:ext cx="2143125" cy="2057400"/>
          </a:xfrm>
          <a:prstGeom prst="rect">
            <a:avLst/>
          </a:prstGeom>
        </p:spPr>
      </p:pic>
      <p:pic>
        <p:nvPicPr>
          <p:cNvPr id="10" name="Рисунок 9" descr="images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48400" y="4648200"/>
            <a:ext cx="2162175" cy="1514475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3677</TotalTime>
  <Words>1019</Words>
  <Application>Microsoft Office PowerPoint</Application>
  <PresentationFormat>Экран (4:3)</PresentationFormat>
  <Paragraphs>389</Paragraphs>
  <Slides>25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Constantia</vt:lpstr>
      <vt:lpstr>Wingdings 2</vt:lpstr>
      <vt:lpstr>Поток</vt:lpstr>
      <vt:lpstr>Упражнения для уроков по дифференциации парных  согласных Г-К</vt:lpstr>
      <vt:lpstr>Различаем Г - К</vt:lpstr>
      <vt:lpstr>Согласные звуки и буквы  Г-К</vt:lpstr>
      <vt:lpstr>Сколько Г и сколько К?</vt:lpstr>
      <vt:lpstr>Г – К в слогах  Прямые и обратные слоги</vt:lpstr>
      <vt:lpstr>Какие слоги убегут за щенком Гав, а какие за котёнком Кыс?</vt:lpstr>
      <vt:lpstr>Слоги – звуки </vt:lpstr>
      <vt:lpstr>Угадай имена детей</vt:lpstr>
      <vt:lpstr>Г-К в словах Какая картинка лишняя и почему?</vt:lpstr>
      <vt:lpstr>Какая картинка лишняя и почему?</vt:lpstr>
      <vt:lpstr>Добавьте Г или К – получите  новые слова </vt:lpstr>
      <vt:lpstr>Составьте из первых букв слово</vt:lpstr>
      <vt:lpstr>Составьте из двух слов одно</vt:lpstr>
      <vt:lpstr>Какие птицы улетят на юг, а какие останутся дома?</vt:lpstr>
      <vt:lpstr>Заполните таблицу</vt:lpstr>
      <vt:lpstr>Заполните таблицу</vt:lpstr>
      <vt:lpstr>Много - один</vt:lpstr>
      <vt:lpstr>Слышим К, а пишем Г</vt:lpstr>
      <vt:lpstr>Г-К в словосочетаниях Составьте словосочетания</vt:lpstr>
      <vt:lpstr>Составьте словосочетания</vt:lpstr>
      <vt:lpstr>Г – К в предложениях Составьте предложения,  используя слова и картинки</vt:lpstr>
      <vt:lpstr>Составьте предложение, используя слова и картинки</vt:lpstr>
      <vt:lpstr>Вставьте в предложения подходящие по смыслу слова</vt:lpstr>
      <vt:lpstr>Г –К в тексте  Прочитайте и спишите текст</vt:lpstr>
      <vt:lpstr>Изложение «Три горошины»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Упражнения для уроков по дифференциации парных согласных г-к</dc:title>
  <dc:creator>Надежда</dc:creator>
  <cp:lastModifiedBy>RePack by Diakov</cp:lastModifiedBy>
  <cp:revision>319</cp:revision>
  <dcterms:created xsi:type="dcterms:W3CDTF">2011-08-11T21:45:47Z</dcterms:created>
  <dcterms:modified xsi:type="dcterms:W3CDTF">2020-05-21T18:33:10Z</dcterms:modified>
</cp:coreProperties>
</file>