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3"/>
  </p:notesMasterIdLst>
  <p:sldIdLst>
    <p:sldId id="256" r:id="rId2"/>
    <p:sldId id="259" r:id="rId3"/>
    <p:sldId id="260" r:id="rId4"/>
    <p:sldId id="262" r:id="rId5"/>
    <p:sldId id="265" r:id="rId6"/>
    <p:sldId id="264" r:id="rId7"/>
    <p:sldId id="266" r:id="rId8"/>
    <p:sldId id="261" r:id="rId9"/>
    <p:sldId id="263" r:id="rId10"/>
    <p:sldId id="267" r:id="rId11"/>
    <p:sldId id="268" r:id="rId12"/>
    <p:sldId id="269" r:id="rId13"/>
    <p:sldId id="278" r:id="rId14"/>
    <p:sldId id="271" r:id="rId15"/>
    <p:sldId id="270" r:id="rId16"/>
    <p:sldId id="272" r:id="rId17"/>
    <p:sldId id="273" r:id="rId18"/>
    <p:sldId id="281" r:id="rId19"/>
    <p:sldId id="279" r:id="rId20"/>
    <p:sldId id="280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ветлана" initials="С" lastIdx="2" clrIdx="0">
    <p:extLst>
      <p:ext uri="{19B8F6BF-5375-455C-9EA6-DF929625EA0E}">
        <p15:presenceInfo xmlns:p15="http://schemas.microsoft.com/office/powerpoint/2012/main" userId="Светла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623" autoAdjust="0"/>
  </p:normalViewPr>
  <p:slideViewPr>
    <p:cSldViewPr>
      <p:cViewPr varScale="1">
        <p:scale>
          <a:sx n="52" d="100"/>
          <a:sy n="52" d="100"/>
        </p:scale>
        <p:origin x="19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27B2E-302D-4C24-8188-846B50EAE0CA}" type="datetimeFigureOut">
              <a:rPr lang="ru-RU" smtClean="0"/>
              <a:pPr/>
              <a:t>23.05.2020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4C922-6E38-4704-B574-429158A3BF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033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0D39-07CC-46A6-B702-E1F2030FAB47}" type="datetime1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434774"/>
      </p:ext>
    </p:extLst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5089-94E8-4CED-80DE-D1D9C8991046}" type="datetime1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73392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5089-94E8-4CED-80DE-D1D9C8991046}" type="datetime1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37375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5089-94E8-4CED-80DE-D1D9C8991046}" type="datetime1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75210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5089-94E8-4CED-80DE-D1D9C8991046}" type="datetime1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33688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5089-94E8-4CED-80DE-D1D9C8991046}" type="datetime1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87531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8F039-7652-4B63-B9C6-8D600BAB1461}" type="datetime1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646781"/>
      </p:ext>
    </p:extLst>
  </p:cSld>
  <p:clrMapOvr>
    <a:masterClrMapping/>
  </p:clrMapOvr>
  <p:transition>
    <p:wipe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87DB-0CB1-4130-ADAE-A0C4BF5DDF90}" type="datetime1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73059"/>
      </p:ext>
    </p:extLst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B332-D29F-4760-A218-AEB5E497786E}" type="datetime1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056188"/>
      </p:ext>
    </p:extLst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5037-2989-465E-B624-1392AFF16097}" type="datetime1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61139"/>
      </p:ext>
    </p:extLst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89D3-6CE3-4256-997E-31C7E531A208}" type="datetime1">
              <a:rPr lang="ru-RU" smtClean="0"/>
              <a:pPr/>
              <a:t>23.05.2020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15851"/>
      </p:ext>
    </p:extLst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22763-92F2-46CE-8587-11398B9999BF}" type="datetime1">
              <a:rPr lang="ru-RU" smtClean="0"/>
              <a:pPr/>
              <a:t>23.05.2020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119739"/>
      </p:ext>
    </p:extLst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5342-EE76-4E87-AB10-788CD4EFCDB5}" type="datetime1">
              <a:rPr lang="ru-RU" smtClean="0"/>
              <a:pPr/>
              <a:t>23.05.2020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077"/>
      </p:ext>
    </p:extLst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B8CFC-BD33-4B49-A594-6E58F80E3B3B}" type="datetime1">
              <a:rPr lang="ru-RU" smtClean="0"/>
              <a:pPr/>
              <a:t>23.05.2020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727777"/>
      </p:ext>
    </p:extLst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E340-4563-43D8-BF26-4194F326B440}" type="datetime1">
              <a:rPr lang="ru-RU" smtClean="0"/>
              <a:pPr/>
              <a:t>23.05.2020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749904"/>
      </p:ext>
    </p:extLst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1FDFA-4064-4900-AE7F-9A510BF39799}" type="datetime1">
              <a:rPr lang="ru-RU" smtClean="0"/>
              <a:pPr/>
              <a:t>23.05.2020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987601"/>
      </p:ext>
    </p:extLst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C5089-94E8-4CED-80DE-D1D9C8991046}" type="datetime1">
              <a:rPr lang="ru-RU" smtClean="0"/>
              <a:pPr/>
              <a:t>23.05.2020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63CBA91-BBAF-462C-A8A5-D23681F689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239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ransition>
    <p:wipe dir="u"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gif"/><Relationship Id="rId7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4;&#1086;&#1103;\&#1076;&#1086;&#1084;%20&#1078;&#1080;&#1074;&#1086;&#1090;&#1085;&#1099;&#1077;\Zvuk_-_Nyaukane_koshki_(iPlayer.fm)%20(1)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1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6500858" cy="2457466"/>
          </a:xfrm>
        </p:spPr>
        <p:txBody>
          <a:bodyPr>
            <a:noAutofit/>
          </a:bodyPr>
          <a:lstStyle/>
          <a:p>
            <a:r>
              <a:rPr lang="ru-RU" sz="6600" b="1" i="1" dirty="0">
                <a:solidFill>
                  <a:srgbClr val="7030A0"/>
                </a:solidFill>
              </a:rPr>
              <a:t>Домашние животные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886070"/>
            <a:ext cx="6912768" cy="204312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Презентация познакомит детей  с домашними животными и их детёнышами. </a:t>
            </a:r>
          </a:p>
          <a:p>
            <a:r>
              <a:rPr lang="ru-RU" dirty="0">
                <a:solidFill>
                  <a:srgbClr val="7030A0"/>
                </a:solidFill>
              </a:rPr>
              <a:t>Дети  познакомят нас со своими домашними любимцами и познакомят нас с правилами безопасного поведения  с животными.</a:t>
            </a:r>
          </a:p>
          <a:p>
            <a:pPr algn="r"/>
            <a:r>
              <a:rPr lang="ru-RU" dirty="0">
                <a:solidFill>
                  <a:schemeClr val="accent2"/>
                </a:solidFill>
              </a:rPr>
              <a:t>Подготовила: Полеева С.А.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8E34C4-C3CE-4DF0-99FC-9AFEB49D95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4400534"/>
            <a:ext cx="3563888" cy="2457466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Почему их называют –</a:t>
            </a:r>
            <a:br>
              <a:rPr lang="ru-RU" dirty="0"/>
            </a:br>
            <a:r>
              <a:rPr lang="ru-RU" dirty="0"/>
              <a:t>домашние животные?</a:t>
            </a:r>
          </a:p>
        </p:txBody>
      </p:sp>
      <p:pic>
        <p:nvPicPr>
          <p:cNvPr id="4" name="Содержимое 3" descr="krolik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1428736"/>
            <a:ext cx="3143272" cy="2353992"/>
          </a:xfrm>
          <a:prstGeom prst="roundRect">
            <a:avLst/>
          </a:prstGeom>
        </p:spPr>
      </p:pic>
      <p:pic>
        <p:nvPicPr>
          <p:cNvPr id="5" name="Рисунок 4" descr="1241795993_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570" y="1500174"/>
            <a:ext cx="2814799" cy="2109909"/>
          </a:xfrm>
          <a:prstGeom prst="roundRect">
            <a:avLst/>
          </a:prstGeom>
        </p:spPr>
      </p:pic>
      <p:pic>
        <p:nvPicPr>
          <p:cNvPr id="6" name="Рисунок 5" descr="ubork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2" y="3786190"/>
            <a:ext cx="3529457" cy="2643206"/>
          </a:xfrm>
          <a:prstGeom prst="roundRect">
            <a:avLst/>
          </a:prstGeom>
        </p:spPr>
      </p:pic>
      <p:pic>
        <p:nvPicPr>
          <p:cNvPr id="7" name="Рисунок 6" descr="phoca_thumb_l_konbig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8" y="3857628"/>
            <a:ext cx="3405190" cy="2527289"/>
          </a:xfrm>
          <a:prstGeom prst="round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Какую пользу приносят домашние животные?</a:t>
            </a:r>
          </a:p>
        </p:txBody>
      </p:sp>
      <p:pic>
        <p:nvPicPr>
          <p:cNvPr id="6" name="Содержимое 5" descr="20091123-milk-0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2071678"/>
            <a:ext cx="1257309" cy="1571636"/>
          </a:xfrm>
        </p:spPr>
      </p:pic>
      <p:pic>
        <p:nvPicPr>
          <p:cNvPr id="7" name="Рисунок 6" descr="miaso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950" y="1428736"/>
            <a:ext cx="2446855" cy="1588057"/>
          </a:xfrm>
          <a:prstGeom prst="rect">
            <a:avLst/>
          </a:prstGeom>
        </p:spPr>
      </p:pic>
      <p:pic>
        <p:nvPicPr>
          <p:cNvPr id="8" name="Рисунок 7" descr="sal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56" y="2928934"/>
            <a:ext cx="2260835" cy="1211659"/>
          </a:xfrm>
          <a:prstGeom prst="rect">
            <a:avLst/>
          </a:prstGeom>
        </p:spPr>
      </p:pic>
      <p:pic>
        <p:nvPicPr>
          <p:cNvPr id="9" name="Рисунок 8" descr="Wool.www.usda.gov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232" y="1571612"/>
            <a:ext cx="1968126" cy="1285884"/>
          </a:xfrm>
          <a:prstGeom prst="rect">
            <a:avLst/>
          </a:prstGeom>
        </p:spPr>
      </p:pic>
      <p:pic>
        <p:nvPicPr>
          <p:cNvPr id="10" name="Рисунок 9" descr="shkurki_krolya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992" y="2928934"/>
            <a:ext cx="1785950" cy="1190633"/>
          </a:xfrm>
          <a:prstGeom prst="rect">
            <a:avLst/>
          </a:prstGeom>
        </p:spPr>
      </p:pic>
      <p:pic>
        <p:nvPicPr>
          <p:cNvPr id="11" name="Рисунок 10" descr="horses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198" y="4429132"/>
            <a:ext cx="2381266" cy="1785950"/>
          </a:xfrm>
          <a:prstGeom prst="rect">
            <a:avLst/>
          </a:prstGeom>
        </p:spPr>
      </p:pic>
      <p:pic>
        <p:nvPicPr>
          <p:cNvPr id="12" name="Рисунок 11" descr="11807_1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4000504"/>
            <a:ext cx="2428892" cy="2428892"/>
          </a:xfrm>
          <a:prstGeom prst="rect">
            <a:avLst/>
          </a:prstGeom>
        </p:spPr>
      </p:pic>
      <p:pic>
        <p:nvPicPr>
          <p:cNvPr id="13" name="Рисунок 12" descr="00049998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306" y="4857760"/>
            <a:ext cx="1714512" cy="1258006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Д/И «Кто что будет есть?»</a:t>
            </a:r>
          </a:p>
        </p:txBody>
      </p:sp>
      <p:pic>
        <p:nvPicPr>
          <p:cNvPr id="4" name="Содержимое 3" descr="eb391fb54fd245ce899efa37f9c316f7_1ae13ef34cfafe4567711ea7169571da_131890172132_800px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166" y="1285860"/>
            <a:ext cx="1071570" cy="1071570"/>
          </a:xfrm>
        </p:spPr>
      </p:pic>
      <p:pic>
        <p:nvPicPr>
          <p:cNvPr id="5" name="Рисунок 4" descr="Haystack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28" y="2357430"/>
            <a:ext cx="1237543" cy="1143008"/>
          </a:xfrm>
          <a:prstGeom prst="rect">
            <a:avLst/>
          </a:prstGeom>
        </p:spPr>
      </p:pic>
      <p:pic>
        <p:nvPicPr>
          <p:cNvPr id="6" name="Рисунок 5" descr="75050811_ab55ef63688e169b25ba17c7bdc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290" y="3714752"/>
            <a:ext cx="1576563" cy="857256"/>
          </a:xfrm>
          <a:prstGeom prst="rect">
            <a:avLst/>
          </a:prstGeom>
        </p:spPr>
      </p:pic>
      <p:pic>
        <p:nvPicPr>
          <p:cNvPr id="7" name="Рисунок 6" descr="morkovka_0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52" y="4643446"/>
            <a:ext cx="1785930" cy="1288846"/>
          </a:xfrm>
          <a:prstGeom prst="rect">
            <a:avLst/>
          </a:prstGeom>
        </p:spPr>
      </p:pic>
      <p:pic>
        <p:nvPicPr>
          <p:cNvPr id="8" name="Рисунок 7" descr="EgfKxT0PXnU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950" y="1142984"/>
            <a:ext cx="1500174" cy="1500174"/>
          </a:xfrm>
          <a:prstGeom prst="roundRect">
            <a:avLst/>
          </a:prstGeom>
        </p:spPr>
      </p:pic>
      <p:pic>
        <p:nvPicPr>
          <p:cNvPr id="9" name="Рисунок 8" descr="0_6cbbf_183191a7_XL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140" y="2786058"/>
            <a:ext cx="1092606" cy="1017591"/>
          </a:xfrm>
          <a:prstGeom prst="rect">
            <a:avLst/>
          </a:prstGeom>
        </p:spPr>
      </p:pic>
      <p:pic>
        <p:nvPicPr>
          <p:cNvPr id="10" name="Рисунок 9" descr="0_7c09a_cc28ebf7_XL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892" y="5357826"/>
            <a:ext cx="711709" cy="1036321"/>
          </a:xfrm>
          <a:prstGeom prst="rect">
            <a:avLst/>
          </a:prstGeom>
        </p:spPr>
      </p:pic>
      <p:pic>
        <p:nvPicPr>
          <p:cNvPr id="12" name="Рисунок 11" descr="028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9388" y="3786190"/>
            <a:ext cx="2172701" cy="1500198"/>
          </a:xfrm>
          <a:prstGeom prst="roundRect">
            <a:avLst/>
          </a:prstGeom>
        </p:spPr>
      </p:pic>
      <p:cxnSp>
        <p:nvCxnSpPr>
          <p:cNvPr id="24" name="Прямая со стрелкой 23"/>
          <p:cNvCxnSpPr/>
          <p:nvPr/>
        </p:nvCxnSpPr>
        <p:spPr>
          <a:xfrm>
            <a:off x="2786050" y="1714488"/>
            <a:ext cx="35004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643174" y="2714620"/>
            <a:ext cx="3571900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071802" y="4071942"/>
            <a:ext cx="3857652" cy="164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9" idx="1"/>
          </p:cNvCxnSpPr>
          <p:nvPr/>
        </p:nvCxnSpPr>
        <p:spPr>
          <a:xfrm flipV="1">
            <a:off x="3000364" y="3294854"/>
            <a:ext cx="3714776" cy="1777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5711F-AEB2-4660-B771-226E3C8A6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Советы от Виктории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8568ADB-3E28-42FF-B928-9B044D21E3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700808"/>
            <a:ext cx="3384376" cy="4425355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562CB8D-BA53-4717-909F-80EF15D7675D}"/>
              </a:ext>
            </a:extLst>
          </p:cNvPr>
          <p:cNvSpPr/>
          <p:nvPr/>
        </p:nvSpPr>
        <p:spPr>
          <a:xfrm>
            <a:off x="4572000" y="2204864"/>
            <a:ext cx="23853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Правило 1. </a:t>
            </a:r>
            <a:r>
              <a:rPr lang="ru-RU" dirty="0"/>
              <a:t>Даже если ты  боишься собак никогда этого не показывай. Собака может это почувствовать и напасть.</a:t>
            </a:r>
          </a:p>
          <a:p>
            <a:r>
              <a:rPr lang="ru-RU" dirty="0">
                <a:solidFill>
                  <a:srgbClr val="FF0000"/>
                </a:solidFill>
              </a:rPr>
              <a:t>Правила 2</a:t>
            </a:r>
            <a:r>
              <a:rPr lang="ru-RU" dirty="0"/>
              <a:t> Помни, что взмахивание хвостом не всегда говорит о дружелюбном настроении собаки</a:t>
            </a:r>
          </a:p>
        </p:txBody>
      </p:sp>
    </p:spTree>
    <p:extLst>
      <p:ext uri="{BB962C8B-B14F-4D97-AF65-F5344CB8AC3E}">
        <p14:creationId xmlns:p14="http://schemas.microsoft.com/office/powerpoint/2010/main" val="3999363678"/>
      </p:ext>
    </p:extLst>
  </p:cSld>
  <p:clrMapOvr>
    <a:masterClrMapping/>
  </p:clrMapOvr>
  <p:transition>
    <p:wipe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503F2-437F-41E9-8FFD-272B18398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Советы от  Миши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F38AB8-E52A-4D76-8C07-8B80D4098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920" y="1988840"/>
            <a:ext cx="3168352" cy="5846326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Правило 3. </a:t>
            </a:r>
            <a:r>
              <a:rPr lang="ru-RU" dirty="0"/>
              <a:t>Не дразни собаку  и не пытайся отобрать предмет, с которым собака играет.</a:t>
            </a:r>
          </a:p>
          <a:p>
            <a:r>
              <a:rPr lang="ru-RU" dirty="0">
                <a:solidFill>
                  <a:srgbClr val="FF0000"/>
                </a:solidFill>
              </a:rPr>
              <a:t>Правило 4. </a:t>
            </a:r>
            <a:r>
              <a:rPr lang="ru-RU" dirty="0"/>
              <a:t>Не трогай чужих собак во время сна или еды.</a:t>
            </a:r>
          </a:p>
          <a:p>
            <a:r>
              <a:rPr lang="ru-RU" dirty="0">
                <a:solidFill>
                  <a:srgbClr val="FF0000"/>
                </a:solidFill>
              </a:rPr>
              <a:t>Правило 5. </a:t>
            </a:r>
            <a:r>
              <a:rPr lang="ru-RU" dirty="0"/>
              <a:t>Если тебе хочется погладить чужую собаку спроси разрешения у хозяина собаки. Гладь ее осторожно, не делая резких движений.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32EA64-E38E-44E0-B44C-0CAB5C643F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30" y="1988840"/>
            <a:ext cx="3087690" cy="450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84744"/>
      </p:ext>
    </p:extLst>
  </p:cSld>
  <p:clrMapOvr>
    <a:masterClrMapping/>
  </p:clrMapOvr>
  <p:transition>
    <p:wipe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D5D4CB-ED3D-4A05-8C83-8E298B65F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Советы от Таисии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BB6BB1-176D-4C1A-B040-C8DFF8B28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960" y="2041209"/>
            <a:ext cx="4303390" cy="4135753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Правило 6</a:t>
            </a:r>
            <a:r>
              <a:rPr lang="ru-RU" dirty="0"/>
              <a:t>. Не подходи к собаке, сидящей на привязи.</a:t>
            </a:r>
          </a:p>
          <a:p>
            <a:r>
              <a:rPr lang="ru-RU" dirty="0">
                <a:solidFill>
                  <a:srgbClr val="FF0000"/>
                </a:solidFill>
              </a:rPr>
              <a:t>Правило 7. </a:t>
            </a:r>
            <a:r>
              <a:rPr lang="ru-RU" dirty="0"/>
              <a:t>Не приближайся к большим собакам охранных пород. Их часто учат бросаться на людей, подошедших мимо.</a:t>
            </a:r>
          </a:p>
          <a:p>
            <a:r>
              <a:rPr lang="ru-RU" dirty="0">
                <a:solidFill>
                  <a:srgbClr val="FF0000"/>
                </a:solidFill>
              </a:rPr>
              <a:t>Правило 8. </a:t>
            </a:r>
            <a:r>
              <a:rPr lang="ru-RU" dirty="0"/>
              <a:t>Животные могут быть агрессивны, когда около них находятся их  маленькие детеныши.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E9F6EF30-E041-4F33-A133-FE38354C34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90689"/>
            <a:ext cx="3462523" cy="482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13939"/>
      </p:ext>
    </p:extLst>
  </p:cSld>
  <p:clrMapOvr>
    <a:masterClrMapping/>
  </p:clrMapOvr>
  <p:transition>
    <p:wipe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A0957D-2B11-4FD8-9D40-F22871D01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Советы от Амины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E600FA-5799-4410-9AE7-6ECBE8175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3888" y="2852935"/>
            <a:ext cx="4951462" cy="3324027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Правило 9. </a:t>
            </a:r>
            <a:r>
              <a:rPr lang="ru-RU" dirty="0"/>
              <a:t>Нельзя мучить животное, тянуть за хвост, кошка может отомстить.</a:t>
            </a:r>
          </a:p>
          <a:p>
            <a:r>
              <a:rPr lang="ru-RU" dirty="0">
                <a:solidFill>
                  <a:srgbClr val="FF0000"/>
                </a:solidFill>
              </a:rPr>
              <a:t>Правило 10. </a:t>
            </a:r>
            <a:r>
              <a:rPr lang="ru-RU" dirty="0"/>
              <a:t>После того, как ты погладил кошку, обязательно вымой руки с мылом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996ED063-6B98-4B03-84B9-4B76CFBFB8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4459"/>
            <a:ext cx="254585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72727"/>
      </p:ext>
    </p:extLst>
  </p:cSld>
  <p:clrMapOvr>
    <a:masterClrMapping/>
  </p:clrMapOvr>
  <p:transition>
    <p:wipe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7B236-AFD1-43C3-8961-799B2CEAC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Совет от Марка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EB0634-0EAD-42B4-881E-547E1B47C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616" y="2924943"/>
            <a:ext cx="5014338" cy="3252019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Совет 11. </a:t>
            </a:r>
            <a:r>
              <a:rPr lang="ru-RU" dirty="0"/>
              <a:t>Если тебя укусила  чужая собака или кошка, сразу же скажи об этом родителям.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AE97AB-175C-49AF-9B7D-56928F87EC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01" y="1690689"/>
            <a:ext cx="2714478" cy="448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05061"/>
      </p:ext>
    </p:extLst>
  </p:cSld>
  <p:clrMapOvr>
    <a:masterClrMapping/>
  </p:clrMapOvr>
  <p:transition>
    <p:wipe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D4EEBF-8B9C-44E1-8E18-0B61845E3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Совет от Кати и Вани: </a:t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>Правило 12. </a:t>
            </a:r>
            <a:r>
              <a:rPr lang="ru-RU" dirty="0"/>
              <a:t>Не перекармливайте аквариумных рыбок, следите за чистотой аквариума.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6FCE016-DC60-4798-8F2E-54B88F7EA8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51" y="3429000"/>
            <a:ext cx="2810890" cy="322981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99AB85-DA7B-4FB7-BF3D-8497C0C77D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58" y="2996952"/>
            <a:ext cx="2810889" cy="361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7102"/>
      </p:ext>
    </p:extLst>
  </p:cSld>
  <p:clrMapOvr>
    <a:masterClrMapping/>
  </p:clrMapOvr>
  <p:transition>
    <p:wipe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9F2AE-3B0A-485A-BD03-76BFC1BCD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6267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Совет от Димы Ш</a:t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>Правило 13</a:t>
            </a:r>
            <a:r>
              <a:rPr lang="ru-RU" dirty="0"/>
              <a:t>. В деревне не подходи близко к чужим лошадям, коровам, и козам.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6617649-62B1-4F67-940E-12521E6D11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332038"/>
            <a:ext cx="3240360" cy="431969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2EF122-0514-43F2-AAEC-471D2C8D2B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332037"/>
            <a:ext cx="3682752" cy="431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07100"/>
      </p:ext>
    </p:extLst>
  </p:cSld>
  <p:clrMapOvr>
    <a:masterClrMapping/>
  </p:clrMapOvr>
  <p:transition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71726" cy="1143000"/>
          </a:xfrm>
        </p:spPr>
        <p:txBody>
          <a:bodyPr>
            <a:normAutofit fontScale="90000"/>
          </a:bodyPr>
          <a:lstStyle/>
          <a:p>
            <a:pPr algn="l"/>
            <a:br>
              <a:rPr lang="ru-RU" sz="2000" dirty="0">
                <a:latin typeface="Arial" pitchFamily="34" charset="0"/>
                <a:cs typeface="Arial" pitchFamily="34" charset="0"/>
              </a:rPr>
            </a:b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>Мордочка усатая,                                                                                       Шубка полосатая,                                                                                            Часто умывается,                                                                                                          А с водой не знается.                                                                                               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   </a:t>
            </a:r>
          </a:p>
        </p:txBody>
      </p:sp>
      <p:pic>
        <p:nvPicPr>
          <p:cNvPr id="4" name="Содержимое 3" descr="0003-004-Koshka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857232"/>
            <a:ext cx="4357718" cy="3357586"/>
          </a:xfrm>
        </p:spPr>
      </p:pic>
      <p:pic>
        <p:nvPicPr>
          <p:cNvPr id="5" name="Рисунок 4" descr="0_7c09a_cc28ebf7_X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074" y="282215"/>
            <a:ext cx="2209237" cy="3216876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71934" y="3214686"/>
            <a:ext cx="2000264" cy="2353252"/>
          </a:xfrm>
          <a:prstGeom prst="round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1538" y="4071942"/>
            <a:ext cx="2092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кошка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286644" y="3643314"/>
            <a:ext cx="1154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5643578"/>
            <a:ext cx="2590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котёнок</a:t>
            </a:r>
          </a:p>
        </p:txBody>
      </p:sp>
      <p:pic>
        <p:nvPicPr>
          <p:cNvPr id="12" name="Zvuk_-_Nyaukane_koshki_(iPlayer.fm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 flipV="1">
            <a:off x="8215338" y="5786454"/>
            <a:ext cx="304800" cy="490542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10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A9300-32A9-49B7-BB16-713DD5FBE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Совет от Александры</a:t>
            </a:r>
            <a:br>
              <a:rPr lang="ru-RU" dirty="0"/>
            </a:br>
            <a:r>
              <a:rPr lang="ru-RU" dirty="0"/>
              <a:t>Ухаживайте и берегите домашних питомцев.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CB4D8F3-22D4-43FC-8483-74753D9225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880"/>
            <a:ext cx="3024336" cy="387789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E86D036-F554-4E84-816E-A4DED8BA4A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48880"/>
            <a:ext cx="3024336" cy="387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208032"/>
      </p:ext>
    </p:extLst>
  </p:cSld>
  <p:clrMapOvr>
    <a:masterClrMapping/>
  </p:clrMapOvr>
  <p:transition>
    <p:wipe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D074B8-A496-40BE-99F9-EBA1432CA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Совет от  Ромы</a:t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>Помните: «Мы в ответе за тех, кого приручили»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1C78B21-780B-41B9-8747-BEAA5BBF2A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47" y="2204864"/>
            <a:ext cx="3263503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0129C5-D5A6-4E36-BA5E-E6230E3C8E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881" y="2204864"/>
            <a:ext cx="2615431" cy="429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28745"/>
      </p:ext>
    </p:extLst>
  </p:cSld>
  <p:clrMapOvr>
    <a:masterClrMapping/>
  </p:clrMapOvr>
  <p:transition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2857520" cy="1357322"/>
          </a:xfrm>
        </p:spPr>
        <p:txBody>
          <a:bodyPr>
            <a:normAutofit fontScale="90000"/>
          </a:bodyPr>
          <a:lstStyle/>
          <a:p>
            <a:pPr algn="l"/>
            <a:br>
              <a:rPr lang="ru-RU" sz="2200" dirty="0"/>
            </a:br>
            <a:br>
              <a:rPr lang="ru-RU" sz="2200" dirty="0"/>
            </a:br>
            <a:br>
              <a:rPr lang="ru-RU" sz="2200" dirty="0"/>
            </a:br>
            <a:br>
              <a:rPr lang="ru-RU" sz="2200" dirty="0"/>
            </a:br>
            <a:r>
              <a:rPr lang="ru-RU" sz="2200" dirty="0"/>
              <a:t>С хозяином дружит,</a:t>
            </a:r>
            <a:br>
              <a:rPr lang="ru-RU" sz="2200" dirty="0"/>
            </a:br>
            <a:r>
              <a:rPr lang="ru-RU" sz="2200" dirty="0"/>
              <a:t>Дом сторожит,</a:t>
            </a:r>
            <a:br>
              <a:rPr lang="ru-RU" sz="2200" dirty="0"/>
            </a:br>
            <a:r>
              <a:rPr lang="ru-RU" sz="2200" dirty="0"/>
              <a:t>Живет под крылечком,</a:t>
            </a:r>
            <a:br>
              <a:rPr lang="ru-RU" sz="2200" dirty="0"/>
            </a:br>
            <a:r>
              <a:rPr lang="ru-RU" sz="2200" dirty="0"/>
              <a:t>А хвост колечком.</a:t>
            </a:r>
            <a:br>
              <a:rPr lang="ru-RU" sz="2200" dirty="0"/>
            </a:br>
            <a:br>
              <a:rPr lang="ru-RU" sz="2200" dirty="0"/>
            </a:br>
            <a:br>
              <a:rPr lang="ru-RU" sz="2200" dirty="0"/>
            </a:br>
            <a:br>
              <a:rPr lang="ru-RU" sz="2200" dirty="0"/>
            </a:br>
            <a:r>
              <a:rPr lang="ru-RU" sz="2200" dirty="0"/>
              <a:t> </a:t>
            </a:r>
            <a:endParaRPr lang="ru-RU" dirty="0"/>
          </a:p>
        </p:txBody>
      </p:sp>
      <p:pic>
        <p:nvPicPr>
          <p:cNvPr id="4" name="Содержимое 3" descr="EgfKxT0PXnU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802" y="214290"/>
            <a:ext cx="3571900" cy="3571900"/>
          </a:xfrm>
          <a:prstGeom prst="roundRect">
            <a:avLst/>
          </a:prstGeom>
        </p:spPr>
      </p:pic>
      <p:pic>
        <p:nvPicPr>
          <p:cNvPr id="5" name="Рисунок 4" descr="10190474_0picture416_133344154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6314" y="3357562"/>
            <a:ext cx="4024319" cy="3018239"/>
          </a:xfrm>
          <a:prstGeom prst="roundRect">
            <a:avLst/>
          </a:prstGeom>
        </p:spPr>
      </p:pic>
      <p:pic>
        <p:nvPicPr>
          <p:cNvPr id="6" name="Рисунок 5" descr="744fb44a178a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2143116"/>
            <a:ext cx="2224086" cy="2685013"/>
          </a:xfrm>
          <a:prstGeom prst="round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715140" y="2285992"/>
            <a:ext cx="2232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собака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5357826"/>
            <a:ext cx="1192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пёс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4643446"/>
            <a:ext cx="2166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щенок</a:t>
            </a:r>
          </a:p>
        </p:txBody>
      </p:sp>
      <p:pic>
        <p:nvPicPr>
          <p:cNvPr id="10" name="собака.wav">
            <a:hlinkClick r:id="" action="ppaction://media"/>
          </p:cNvPr>
          <p:cNvPicPr>
            <a:picLocks noRot="1" noChangeAspect="1"/>
          </p:cNvPicPr>
          <p:nvPr>
            <a:wavAudioFile r:embed="rId1" name="собака.wav"/>
          </p:nvPr>
        </p:nvPicPr>
        <p:blipFill>
          <a:blip r:embed="rId6"/>
          <a:stretch>
            <a:fillRect/>
          </a:stretch>
        </p:blipFill>
        <p:spPr>
          <a:xfrm>
            <a:off x="8358214" y="5876940"/>
            <a:ext cx="357190" cy="35719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ostworld_0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8960" y="0"/>
            <a:ext cx="5105040" cy="3873541"/>
          </a:xfrm>
          <a:prstGeom prst="round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/>
              <a:t>Голодная мычит,</a:t>
            </a:r>
            <a:br>
              <a:rPr lang="ru-RU" sz="2000" dirty="0"/>
            </a:br>
            <a:r>
              <a:rPr lang="ru-RU" sz="2000" dirty="0"/>
              <a:t>Сытая жуёт,</a:t>
            </a:r>
            <a:br>
              <a:rPr lang="ru-RU" sz="2000" dirty="0"/>
            </a:br>
            <a:r>
              <a:rPr lang="ru-RU" sz="2000" dirty="0"/>
              <a:t>Всем ребятам</a:t>
            </a:r>
            <a:br>
              <a:rPr lang="ru-RU" sz="2000" dirty="0"/>
            </a:br>
            <a:r>
              <a:rPr lang="ru-RU" sz="2000" dirty="0"/>
              <a:t>Молоко даёт.</a:t>
            </a:r>
          </a:p>
        </p:txBody>
      </p:sp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2071678"/>
            <a:ext cx="4071966" cy="2801811"/>
          </a:xfrm>
        </p:spPr>
      </p:pic>
      <p:pic>
        <p:nvPicPr>
          <p:cNvPr id="6" name="Рисунок 5" descr="0010-026-Ikh-rebenok-telenok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0430" y="4000504"/>
            <a:ext cx="2314566" cy="21798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7158" y="4929198"/>
            <a:ext cx="2316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корова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72396" y="3143248"/>
            <a:ext cx="1390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бык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5643578"/>
            <a:ext cx="2591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телёнок</a:t>
            </a:r>
          </a:p>
        </p:txBody>
      </p:sp>
      <p:pic>
        <p:nvPicPr>
          <p:cNvPr id="10" name="корова.wav">
            <a:hlinkClick r:id="" action="ppaction://media"/>
          </p:cNvPr>
          <p:cNvPicPr>
            <a:picLocks noRot="1" noChangeAspect="1"/>
          </p:cNvPicPr>
          <p:nvPr>
            <a:wavAudioFile r:embed="rId1" name="корова.wav"/>
          </p:nvPr>
        </p:nvPicPr>
        <p:blipFill>
          <a:blip r:embed="rId6"/>
          <a:stretch>
            <a:fillRect/>
          </a:stretch>
        </p:blipFill>
        <p:spPr>
          <a:xfrm>
            <a:off x="8286776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9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29114" cy="1654164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/>
              <a:t>Быстрее ветра я скачу,</a:t>
            </a:r>
            <a:br>
              <a:rPr lang="ru-RU" sz="2200" dirty="0"/>
            </a:br>
            <a:r>
              <a:rPr lang="ru-RU" sz="2200" dirty="0"/>
              <a:t>''Цок-цок,'' – копытами стучу,</a:t>
            </a:r>
            <a:br>
              <a:rPr lang="ru-RU" sz="2200" dirty="0"/>
            </a:br>
            <a:r>
              <a:rPr lang="ru-RU" sz="2200" dirty="0"/>
              <a:t>Я громко ''иго-го'' кричу,</a:t>
            </a:r>
            <a:br>
              <a:rPr lang="ru-RU" sz="2200" dirty="0"/>
            </a:br>
            <a:r>
              <a:rPr lang="ru-RU" sz="2200" dirty="0"/>
              <a:t>Садись на спину – прокачу!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0_501d7_a7c76fd4_XL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7518" y="1571612"/>
            <a:ext cx="3434416" cy="3500462"/>
          </a:xfrm>
          <a:prstGeom prst="roundRect">
            <a:avLst/>
          </a:prstGeom>
        </p:spPr>
      </p:pic>
      <p:pic>
        <p:nvPicPr>
          <p:cNvPr id="5" name="Рисунок 4" descr="TgDnRCDScu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9124" y="142852"/>
            <a:ext cx="4286280" cy="3655945"/>
          </a:xfrm>
          <a:prstGeom prst="roundRect">
            <a:avLst/>
          </a:prstGeom>
        </p:spPr>
      </p:pic>
      <p:pic>
        <p:nvPicPr>
          <p:cNvPr id="7" name="Рисунок 6" descr="02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6248" y="3857628"/>
            <a:ext cx="2357454" cy="2266782"/>
          </a:xfrm>
          <a:prstGeom prst="round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42910" y="5072074"/>
            <a:ext cx="2536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лошадь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86644" y="2857496"/>
            <a:ext cx="1609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конь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57818" y="5786454"/>
            <a:ext cx="3560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жеребёнок</a:t>
            </a:r>
          </a:p>
        </p:txBody>
      </p:sp>
      <p:pic>
        <p:nvPicPr>
          <p:cNvPr id="11" name="лошадь.wav">
            <a:hlinkClick r:id="" action="ppaction://media"/>
          </p:cNvPr>
          <p:cNvPicPr>
            <a:picLocks noRot="1" noChangeAspect="1"/>
          </p:cNvPicPr>
          <p:nvPr>
            <a:wavAudioFile r:embed="rId1" name="лошадь.wav"/>
          </p:nvPr>
        </p:nvPicPr>
        <p:blipFill>
          <a:blip r:embed="rId6"/>
          <a:stretch>
            <a:fillRect/>
          </a:stretch>
        </p:blipFill>
        <p:spPr>
          <a:xfrm>
            <a:off x="8358214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9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/>
              <a:t>По горам, по долам,</a:t>
            </a:r>
            <a:br>
              <a:rPr lang="ru-RU" sz="2000" dirty="0"/>
            </a:br>
            <a:r>
              <a:rPr lang="ru-RU" sz="2000" dirty="0"/>
              <a:t>Ходит шуба, да кафтан.</a:t>
            </a:r>
          </a:p>
        </p:txBody>
      </p:sp>
      <p:pic>
        <p:nvPicPr>
          <p:cNvPr id="4" name="Содержимое 3" descr="baran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43372" y="500042"/>
            <a:ext cx="4286280" cy="3107553"/>
          </a:xfrm>
          <a:prstGeom prst="roundRect">
            <a:avLst/>
          </a:prstGeom>
        </p:spPr>
      </p:pic>
      <p:pic>
        <p:nvPicPr>
          <p:cNvPr id="5" name="Рисунок 4" descr="PP51041-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86182" y="3857628"/>
            <a:ext cx="3143272" cy="2431588"/>
          </a:xfrm>
          <a:prstGeom prst="rect">
            <a:avLst/>
          </a:prstGeom>
        </p:spPr>
      </p:pic>
      <p:pic>
        <p:nvPicPr>
          <p:cNvPr id="6" name="Рисунок 5" descr="0015-015-Ovtsa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282" y="1357298"/>
            <a:ext cx="3714776" cy="311561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282" y="4286256"/>
            <a:ext cx="16305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овца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58016" y="3214686"/>
            <a:ext cx="19864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баран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5572140"/>
            <a:ext cx="2593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ягнёнок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овца.wav">
            <a:hlinkClick r:id="" action="ppaction://media"/>
          </p:cNvPr>
          <p:cNvPicPr>
            <a:picLocks noRot="1" noChangeAspect="1"/>
          </p:cNvPicPr>
          <p:nvPr>
            <a:wavAudioFile r:embed="rId1" name="овца.wav"/>
          </p:nvPr>
        </p:nvPicPr>
        <p:blipFill>
          <a:blip r:embed="rId6"/>
          <a:stretch>
            <a:fillRect/>
          </a:stretch>
        </p:blipFill>
        <p:spPr>
          <a:xfrm>
            <a:off x="8286776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0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71858" cy="15112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/>
              <a:t>Есть бородка, шерсть и ножки,</a:t>
            </a:r>
            <a:br>
              <a:rPr lang="ru-RU" sz="2000" dirty="0"/>
            </a:br>
            <a:r>
              <a:rPr lang="ru-RU" sz="2000" dirty="0"/>
              <a:t>Ушки, хвост, а также рожки.</a:t>
            </a:r>
            <a:br>
              <a:rPr lang="ru-RU" sz="2000" dirty="0"/>
            </a:br>
            <a:r>
              <a:rPr lang="ru-RU" sz="2000" dirty="0"/>
              <a:t>Хоть я блею, не пою -</a:t>
            </a:r>
            <a:br>
              <a:rPr lang="ru-RU" sz="2000" dirty="0"/>
            </a:br>
            <a:r>
              <a:rPr lang="ru-RU" sz="2000" dirty="0"/>
              <a:t>Молоко тебе даю.</a:t>
            </a:r>
            <a:br>
              <a:rPr lang="ru-RU" sz="2000" dirty="0"/>
            </a:br>
            <a:r>
              <a:rPr lang="ru-RU" sz="2000" dirty="0"/>
              <a:t>Я такая егоза!</a:t>
            </a:r>
            <a:br>
              <a:rPr lang="ru-RU" sz="2000" dirty="0"/>
            </a:br>
            <a:r>
              <a:rPr lang="ru-RU" sz="2000" dirty="0"/>
              <a:t>И бодаюсь, я  ..</a:t>
            </a:r>
          </a:p>
        </p:txBody>
      </p:sp>
      <p:pic>
        <p:nvPicPr>
          <p:cNvPr id="4" name="Содержимое 3" descr="1501250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214289"/>
            <a:ext cx="4214842" cy="3831675"/>
          </a:xfrm>
          <a:prstGeom prst="roundRect">
            <a:avLst/>
          </a:prstGeom>
        </p:spPr>
      </p:pic>
      <p:pic>
        <p:nvPicPr>
          <p:cNvPr id="5" name="Рисунок 4" descr="1320050200_1276096686_98909558_1-127609668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71934" y="4000504"/>
            <a:ext cx="2524322" cy="2428892"/>
          </a:xfrm>
          <a:prstGeom prst="roundRect">
            <a:avLst/>
          </a:prstGeom>
        </p:spPr>
      </p:pic>
      <p:pic>
        <p:nvPicPr>
          <p:cNvPr id="7" name="Рисунок 6" descr="kylia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282" y="1857364"/>
            <a:ext cx="3786214" cy="3017139"/>
          </a:xfrm>
          <a:prstGeom prst="round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14282" y="4643446"/>
            <a:ext cx="1524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коза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00892" y="4000504"/>
            <a:ext cx="1883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козёл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5715016"/>
            <a:ext cx="2981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козлёнок</a:t>
            </a:r>
          </a:p>
        </p:txBody>
      </p:sp>
      <p:pic>
        <p:nvPicPr>
          <p:cNvPr id="11" name="33.wav">
            <a:hlinkClick r:id="" action="ppaction://media"/>
          </p:cNvPr>
          <p:cNvPicPr>
            <a:picLocks noRot="1" noChangeAspect="1"/>
          </p:cNvPicPr>
          <p:nvPr>
            <a:wavAudioFile r:embed="rId1" name="33.wav"/>
          </p:nvPr>
        </p:nvPicPr>
        <p:blipFill>
          <a:blip r:embed="rId6"/>
          <a:stretch>
            <a:fillRect/>
          </a:stretch>
        </p:blipFill>
        <p:spPr>
          <a:xfrm>
            <a:off x="8286776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0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8" grpId="0"/>
      <p:bldP spid="9" grpId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0042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/>
              <a:t>Кто имеет пятачок, </a:t>
            </a:r>
            <a:br>
              <a:rPr lang="ru-RU" sz="2400" dirty="0"/>
            </a:br>
            <a:r>
              <a:rPr lang="ru-RU" sz="2400" dirty="0"/>
              <a:t>Не зажатый в кулачок?</a:t>
            </a:r>
            <a:br>
              <a:rPr lang="ru-RU" sz="2400" dirty="0"/>
            </a:br>
            <a:r>
              <a:rPr lang="ru-RU" sz="2400" dirty="0"/>
              <a:t>На ногах копытца.</a:t>
            </a:r>
            <a:br>
              <a:rPr lang="ru-RU" sz="2400" dirty="0"/>
            </a:br>
            <a:r>
              <a:rPr lang="ru-RU" sz="2400" dirty="0"/>
              <a:t>Ест и пьёт он из корытца.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 </a:t>
            </a:r>
          </a:p>
        </p:txBody>
      </p:sp>
      <p:pic>
        <p:nvPicPr>
          <p:cNvPr id="4" name="Рисунок 3" descr="slide0007_image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643050"/>
            <a:ext cx="3571900" cy="2925263"/>
          </a:xfrm>
          <a:prstGeom prst="rect">
            <a:avLst/>
          </a:prstGeom>
        </p:spPr>
      </p:pic>
      <p:pic>
        <p:nvPicPr>
          <p:cNvPr id="5" name="Рисунок 4" descr="shop_items_catalog_image28783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14744" y="428604"/>
            <a:ext cx="5000660" cy="3214710"/>
          </a:xfrm>
          <a:prstGeom prst="rect">
            <a:avLst/>
          </a:prstGeom>
        </p:spPr>
      </p:pic>
      <p:pic>
        <p:nvPicPr>
          <p:cNvPr id="6" name="Рисунок 5" descr="pig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4838" y="4071942"/>
            <a:ext cx="3048021" cy="2286016"/>
          </a:xfrm>
          <a:prstGeom prst="round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429520" y="3214686"/>
            <a:ext cx="1561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хряк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4286256"/>
            <a:ext cx="22685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свинья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5715016"/>
            <a:ext cx="3401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поросёнок</a:t>
            </a:r>
          </a:p>
        </p:txBody>
      </p:sp>
      <p:pic>
        <p:nvPicPr>
          <p:cNvPr id="10" name="свинья.wav">
            <a:hlinkClick r:id="" action="ppaction://media"/>
          </p:cNvPr>
          <p:cNvPicPr>
            <a:picLocks noRot="1" noChangeAspect="1"/>
          </p:cNvPicPr>
          <p:nvPr>
            <a:wavAudioFile r:embed="rId1" name="свинья.wav"/>
          </p:nvPr>
        </p:nvPicPr>
        <p:blipFill>
          <a:blip r:embed="rId6"/>
          <a:stretch>
            <a:fillRect/>
          </a:stretch>
        </p:blipFill>
        <p:spPr>
          <a:xfrm>
            <a:off x="8215338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3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/>
              <a:t>Длинное ухо,</a:t>
            </a:r>
            <a:br>
              <a:rPr lang="ru-RU" sz="2000" dirty="0"/>
            </a:br>
            <a:r>
              <a:rPr lang="ru-RU" sz="2000" dirty="0"/>
              <a:t>Комочек пуха,</a:t>
            </a:r>
            <a:br>
              <a:rPr lang="ru-RU" sz="2000" dirty="0"/>
            </a:br>
            <a:r>
              <a:rPr lang="ru-RU" sz="2000" dirty="0"/>
              <a:t>Прыгает ловко,</a:t>
            </a:r>
            <a:br>
              <a:rPr lang="ru-RU" sz="2000" dirty="0"/>
            </a:br>
            <a:r>
              <a:rPr lang="ru-RU" sz="2000" dirty="0"/>
              <a:t>Любит морковку.</a:t>
            </a:r>
          </a:p>
        </p:txBody>
      </p:sp>
      <p:pic>
        <p:nvPicPr>
          <p:cNvPr id="4" name="Содержимое 3" descr="0_6cbbf_183191a7_XL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7752" y="285728"/>
            <a:ext cx="3643338" cy="3393198"/>
          </a:xfrm>
        </p:spPr>
      </p:pic>
      <p:pic>
        <p:nvPicPr>
          <p:cNvPr id="5" name="Рисунок 4" descr="mota_ru_9112505-1280x72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4876" y="4071942"/>
            <a:ext cx="2416994" cy="2071702"/>
          </a:xfrm>
          <a:prstGeom prst="roundRect">
            <a:avLst/>
          </a:prstGeom>
        </p:spPr>
      </p:pic>
      <p:pic>
        <p:nvPicPr>
          <p:cNvPr id="6" name="Рисунок 5" descr="3394172_f52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2844" y="1643050"/>
            <a:ext cx="4357718" cy="3429024"/>
          </a:xfrm>
          <a:prstGeom prst="round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24208" y="3286124"/>
            <a:ext cx="34197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крольчиха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00826" y="5715016"/>
            <a:ext cx="2351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кролик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5000636"/>
            <a:ext cx="2351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кролик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333</TotalTime>
  <Words>537</Words>
  <Application>Microsoft Office PowerPoint</Application>
  <PresentationFormat>Экран (4:3)</PresentationFormat>
  <Paragraphs>60</Paragraphs>
  <Slides>21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Trebuchet MS</vt:lpstr>
      <vt:lpstr>Wingdings 3</vt:lpstr>
      <vt:lpstr>Аспект</vt:lpstr>
      <vt:lpstr>Домашние животные</vt:lpstr>
      <vt:lpstr>  Мордочка усатая,                                                                                       Шубка полосатая,                                                                                            Часто умывается,                                                                                                          А с водой не знается.                                                                                                   </vt:lpstr>
      <vt:lpstr>    С хозяином дружит, Дом сторожит, Живет под крылечком, А хвост колечком.     </vt:lpstr>
      <vt:lpstr>Голодная мычит, Сытая жуёт, Всем ребятам Молоко даёт.</vt:lpstr>
      <vt:lpstr>Быстрее ветра я скачу, ''Цок-цок,'' – копытами стучу, Я громко ''иго-го'' кричу, Садись на спину – прокачу! </vt:lpstr>
      <vt:lpstr>По горам, по долам, Ходит шуба, да кафтан.</vt:lpstr>
      <vt:lpstr>Есть бородка, шерсть и ножки, Ушки, хвост, а также рожки. Хоть я блею, не пою - Молоко тебе даю. Я такая егоза! И бодаюсь, я  ..</vt:lpstr>
      <vt:lpstr>Кто имеет пятачок,  Не зажатый в кулачок? На ногах копытца. Ест и пьёт он из корытца.</vt:lpstr>
      <vt:lpstr>Длинное ухо, Комочек пуха, Прыгает ловко, Любит морковку.</vt:lpstr>
      <vt:lpstr>Почему их называют – домашние животные?</vt:lpstr>
      <vt:lpstr>Какую пользу приносят домашние животные?</vt:lpstr>
      <vt:lpstr>Д/И «Кто что будет есть?»</vt:lpstr>
      <vt:lpstr>Советы от Виктории  </vt:lpstr>
      <vt:lpstr>Советы от  Миши</vt:lpstr>
      <vt:lpstr>Советы от Таисии</vt:lpstr>
      <vt:lpstr>Советы от Амины</vt:lpstr>
      <vt:lpstr>Совет от Марка</vt:lpstr>
      <vt:lpstr>Совет от Кати и Вани:  Правило 12. Не перекармливайте аквариумных рыбок, следите за чистотой аквариума.</vt:lpstr>
      <vt:lpstr>Совет от Димы Ш Правило 13. В деревне не подходи близко к чужим лошадям, коровам, и козам.</vt:lpstr>
      <vt:lpstr>Совет от Александры Ухаживайте и берегите домашних питомцев.</vt:lpstr>
      <vt:lpstr>Совет от  Ромы Помните: «Мы в ответе за тех, кого приручили»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Светлана</cp:lastModifiedBy>
  <cp:revision>39</cp:revision>
  <dcterms:created xsi:type="dcterms:W3CDTF">2013-02-09T13:10:30Z</dcterms:created>
  <dcterms:modified xsi:type="dcterms:W3CDTF">2020-05-23T11:59:16Z</dcterms:modified>
</cp:coreProperties>
</file>