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8" r:id="rId3"/>
    <p:sldId id="267" r:id="rId4"/>
    <p:sldId id="257" r:id="rId5"/>
    <p:sldId id="259" r:id="rId6"/>
    <p:sldId id="268" r:id="rId7"/>
    <p:sldId id="269" r:id="rId8"/>
    <p:sldId id="270" r:id="rId9"/>
    <p:sldId id="260" r:id="rId10"/>
    <p:sldId id="266" r:id="rId11"/>
    <p:sldId id="271" r:id="rId12"/>
    <p:sldId id="263" r:id="rId13"/>
    <p:sldId id="273" r:id="rId14"/>
    <p:sldId id="262" r:id="rId15"/>
    <p:sldId id="272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F692"/>
    <a:srgbClr val="00D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AE0EE1-524C-4042-953B-722E66929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2DD0C81-4B25-41B9-B99C-2A286D732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8DD128-71F8-4935-9AEB-EB61F0570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B6354AD-1382-4339-A4FE-3B75066B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861A100-8F6F-4A07-B490-B261D5E95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63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F6938F-7603-472C-AD04-EF7F6E766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3D76708-79E8-49F1-97D1-0280A84BE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51844C2-4939-46AF-BE52-7C7D606C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79688C4-3487-4394-B4FA-06D47B28C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8B55DD7-B9AE-4C90-A196-9C301085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3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0FD28A1-AA35-470C-A06A-7D22D17DDE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6ECCDCA-A16D-472F-B255-C09CE468C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253B913-2397-4F5F-9F2F-E9BB820C6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89F8678-E25E-4465-B217-8A7611DDA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EAF130-83CD-4D8C-99FF-48D663198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18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214A25-8159-4792-8408-F21DCBF98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90C5970-718D-4833-BB81-988ED70BD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6ADF574-25E7-4717-A4DE-504B01455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280E9F-A6F3-430D-ADC0-EE44416F3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CFAB10F-316F-4399-9B54-07ECFAC22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1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08C255-F4B5-4D80-8021-0A9B21B39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125909B-E352-4D58-9A96-1D9022862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6D1B40D-3B79-42E6-BFED-727BBB28A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99A39D0-C751-4C74-883E-697AAB23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1EBDC86-4EFA-472A-A2A5-70787CE57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34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5E2FDF-F3A8-49D2-A22B-2EA8FD1B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0137855-D82B-4841-8298-9C17A0766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2EBED19-366D-4296-AF51-445713731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D2B50D2-D543-479E-BCC7-39FCF884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0EEEFA9-BB4E-43C6-B9C7-1EECD33F1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2A144E4-A2FF-4726-B7B4-59EABBE49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3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53C26E-4719-4ABC-9DA5-45136FB53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DBCC40C-0354-45B9-8D64-E6BDB8686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EC9E3D5-3A2C-4FAE-93ED-42948E6DC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100D23B-2F8D-4965-8152-8F29ACC0CD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9312AC0-53F9-423A-88B5-C7C51DB0E2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475C1B6-8BF4-44C7-A882-2E67C8A7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E1224AB-823C-4A96-8E11-26FB38D53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12EF413-86E1-43C6-ACC7-6DAF75465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12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9F22F1-0A88-48B5-99E3-6BB8667F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AD686CD-E56A-405A-8330-BCABF4B8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341EA25-25CC-41D0-A6B3-21E0B1154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4825F34-1696-4A6B-A127-D24BAE8E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69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DC94F8E-B096-4EAF-8B48-A2E53850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1F2096E-580D-4EFF-8392-01FCE2A44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296E6BF-7499-4F56-8B04-712585F0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55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42E0EF-359B-432A-9A45-EC36C8D3F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4A1BE4-45F1-41C9-9ADE-1B7EAD569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0E0BEFE-3F2A-4342-80BE-7F354D0D8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86F9644-7335-4EEA-8C5F-53D0A6E05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D218F02-3D1A-4FCE-B25C-943FA23FC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184294B-DAA3-474D-B48D-B731F89FD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91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9181DA-E29B-434C-B6A6-1C9CCF3B1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154E653-9A64-456D-A8FD-08B2B106C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8AC5153-0CEE-4096-A230-75486E6FC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93A623E-DF1D-400B-B4DD-7DC05A6EB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2AA5FC1-64EB-4FA5-8C6C-CB40F5989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B499EA6-7DD0-4DB8-A55D-21307A3EF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44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86D75F-B2A5-47FD-8A86-34467BD3E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68ED018-CDFA-45B6-B387-ADC01287A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A729325-713E-475C-8266-3EB4CECA1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3FBBF-F050-4CAB-885C-DF3A77327AFB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2B02A3B-664F-4ABC-B47F-600E0B140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8FD71C-60FD-47EF-A126-9CDAC7259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4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13" Type="http://schemas.openxmlformats.org/officeDocument/2006/relationships/image" Target="../media/image43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12" Type="http://schemas.openxmlformats.org/officeDocument/2006/relationships/image" Target="../media/image42.jpeg"/><Relationship Id="rId2" Type="http://schemas.openxmlformats.org/officeDocument/2006/relationships/image" Target="../media/image32.jpeg"/><Relationship Id="rId16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11" Type="http://schemas.openxmlformats.org/officeDocument/2006/relationships/image" Target="../media/image41.jpeg"/><Relationship Id="rId5" Type="http://schemas.openxmlformats.org/officeDocument/2006/relationships/image" Target="../media/image35.jpeg"/><Relationship Id="rId15" Type="http://schemas.openxmlformats.org/officeDocument/2006/relationships/image" Target="../media/image45.jpeg"/><Relationship Id="rId10" Type="http://schemas.openxmlformats.org/officeDocument/2006/relationships/image" Target="../media/image40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Relationship Id="rId14" Type="http://schemas.openxmlformats.org/officeDocument/2006/relationships/image" Target="../media/image4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jpeg"/><Relationship Id="rId3" Type="http://schemas.openxmlformats.org/officeDocument/2006/relationships/image" Target="../media/image50.jpeg"/><Relationship Id="rId7" Type="http://schemas.openxmlformats.org/officeDocument/2006/relationships/image" Target="../media/image54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jpeg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5976" y="548680"/>
            <a:ext cx="3683136" cy="597666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 smtClean="0"/>
              <a:t>Занятие </a:t>
            </a:r>
            <a:r>
              <a:rPr lang="ru-RU" sz="4000" dirty="0"/>
              <a:t>по математике в старшей группе </a:t>
            </a:r>
            <a:r>
              <a:rPr lang="ru-RU" sz="4400" dirty="0"/>
              <a:t>                                                                                </a:t>
            </a:r>
            <a:br>
              <a:rPr lang="ru-RU" sz="4400" dirty="0"/>
            </a:br>
            <a:r>
              <a:rPr lang="ru-RU" sz="4400" dirty="0" smtClean="0"/>
              <a:t>«Считаем вместе»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400" dirty="0"/>
              <a:t>Подготовила: Полеева С. А.</a:t>
            </a:r>
            <a:r>
              <a:rPr lang="ru-RU" dirty="0"/>
              <a:t/>
            </a:r>
            <a:br>
              <a:rPr lang="ru-RU" dirty="0"/>
            </a:br>
            <a:r>
              <a:rPr lang="ru-RU" sz="2700" dirty="0"/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BFCB510-44B7-44DD-ABF3-EFAB48BF7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36533" y="980728"/>
            <a:ext cx="4248472" cy="397534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0"/>
            <a:ext cx="7560840" cy="1500187"/>
          </a:xfrm>
        </p:spPr>
        <p:txBody>
          <a:bodyPr>
            <a:normAutofit/>
          </a:bodyPr>
          <a:lstStyle/>
          <a:p>
            <a:r>
              <a:rPr lang="ru-RU" sz="1800" dirty="0"/>
              <a:t>НАЗОВИ ГЕОМЕТРИЧЕСКИЕ ФИГУРЫ</a:t>
            </a:r>
          </a:p>
          <a:p>
            <a:r>
              <a:rPr lang="ru-RU" sz="1800" dirty="0"/>
              <a:t>КАКИЕ ФИГУРЫ ОТНОСЯТСЯ К МНОГОУГОЛЬНИКАМ? СКОЛЬКО ЗДЕСЬ МНОГОУГОЛЬНИКОВ? </a:t>
            </a:r>
          </a:p>
          <a:p>
            <a:r>
              <a:rPr lang="ru-RU" sz="1800" dirty="0"/>
              <a:t>ЧЕМ ОТЛИЧАЮТСЯ КРУГ И ОВАЛ? ЧЕМ ОНИ ПОХОЖИ?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204864"/>
            <a:ext cx="936104" cy="8640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301208"/>
            <a:ext cx="194421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100392" y="3356992"/>
            <a:ext cx="360040" cy="2088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43808" y="3501008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580112" y="3356992"/>
            <a:ext cx="100811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948264" y="2204864"/>
            <a:ext cx="1512168" cy="4320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211960" y="2132856"/>
            <a:ext cx="1224136" cy="9361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156176" y="5445224"/>
            <a:ext cx="2339752" cy="72008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4067944" y="4869160"/>
            <a:ext cx="1440160" cy="129614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899592" y="3284984"/>
            <a:ext cx="504056" cy="18002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0"/>
            <a:ext cx="7772400" cy="1772816"/>
          </a:xfrm>
        </p:spPr>
        <p:txBody>
          <a:bodyPr>
            <a:normAutofit/>
          </a:bodyPr>
          <a:lstStyle/>
          <a:p>
            <a:r>
              <a:rPr lang="ru-RU" sz="1800" dirty="0"/>
              <a:t>КАКАЯ ФИГУРА РАСПОЛОЖЕНА В ЦЕНТРЕ?</a:t>
            </a:r>
          </a:p>
          <a:p>
            <a:r>
              <a:rPr lang="ru-RU" sz="1800" dirty="0"/>
              <a:t>ГДЕ НАХОДИТСЯ ТРЕУГОЛЬНИК?</a:t>
            </a:r>
          </a:p>
          <a:p>
            <a:r>
              <a:rPr lang="ru-RU" sz="1800" dirty="0"/>
              <a:t>В ЛЕВОМ ВЕРХНЕМ УГЛУ НАХОДИТСЯ …</a:t>
            </a:r>
          </a:p>
          <a:p>
            <a:r>
              <a:rPr lang="ru-RU" sz="1800" dirty="0"/>
              <a:t>ПЯТИУГОЛЬНИК РАСПОЛОЖЕН В …</a:t>
            </a:r>
          </a:p>
          <a:p>
            <a:r>
              <a:rPr lang="ru-RU" sz="1800" dirty="0"/>
              <a:t>КАКОЙ ПРЯМОУГОЛЬНИК НАХОДИТСЯ ВНИЗУ?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3717032"/>
            <a:ext cx="1008112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204864"/>
            <a:ext cx="1152128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6021288"/>
            <a:ext cx="1728192" cy="1440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3968" y="2132856"/>
            <a:ext cx="86409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380312" y="5085184"/>
            <a:ext cx="648072" cy="115212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ильный пятиугольник 8"/>
          <p:cNvSpPr/>
          <p:nvPr/>
        </p:nvSpPr>
        <p:spPr>
          <a:xfrm>
            <a:off x="1115616" y="4941168"/>
            <a:ext cx="1368152" cy="1224136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092280" y="1988840"/>
            <a:ext cx="1224136" cy="115212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64807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Calibri" pitchFamily="34" charset="0"/>
              </a:rPr>
              <a:t>Где кругов больше? СПРАВА ИЛИ СЛЕВА?</a:t>
            </a:r>
          </a:p>
        </p:txBody>
      </p:sp>
      <p:sp>
        <p:nvSpPr>
          <p:cNvPr id="4" name="Овал 3"/>
          <p:cNvSpPr/>
          <p:nvPr/>
        </p:nvSpPr>
        <p:spPr>
          <a:xfrm>
            <a:off x="899592" y="2060848"/>
            <a:ext cx="2592288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24128" y="1556792"/>
            <a:ext cx="2592288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31640" y="2852936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20072" y="4365104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691680" y="3501008"/>
            <a:ext cx="100811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236296" y="4221088"/>
            <a:ext cx="100811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79712" y="4077072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364088" y="3861048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"/>
            <a:ext cx="7772400" cy="908720"/>
          </a:xfrm>
        </p:spPr>
        <p:txBody>
          <a:bodyPr/>
          <a:lstStyle/>
          <a:p>
            <a:r>
              <a:rPr lang="ru-RU" dirty="0"/>
              <a:t>ПОСЧИТАЙ, СКОЛЬКО ЗДЕСЬ ТРЕУГОЛЬНИКОВ?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060848"/>
            <a:ext cx="4176464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55776" y="2060848"/>
            <a:ext cx="4176464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555776" y="2060848"/>
            <a:ext cx="4176464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2400" cy="1362075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Calibri" pitchFamily="34" charset="0"/>
              </a:rPr>
              <a:t>Сколько здесь квадратов?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2348880"/>
            <a:ext cx="115212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3861048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3068960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3068960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16633"/>
            <a:ext cx="7772400" cy="720080"/>
          </a:xfrm>
        </p:spPr>
        <p:txBody>
          <a:bodyPr/>
          <a:lstStyle/>
          <a:p>
            <a:r>
              <a:rPr lang="ru-RU" dirty="0"/>
              <a:t>Заполни таблицу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980728"/>
          <a:ext cx="7920882" cy="3528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6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619672" y="1124744"/>
            <a:ext cx="57606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124744"/>
            <a:ext cx="93610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49999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868144" y="1124744"/>
            <a:ext cx="648072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308304" y="1124744"/>
            <a:ext cx="86409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6165304"/>
            <a:ext cx="57606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691680" y="6165304"/>
            <a:ext cx="57606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6165304"/>
            <a:ext cx="576064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6165304"/>
            <a:ext cx="576064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491880" y="4653136"/>
            <a:ext cx="93610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411760" y="4653136"/>
            <a:ext cx="93610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331640" y="4653136"/>
            <a:ext cx="936104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4653136"/>
            <a:ext cx="936104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164288" y="5157192"/>
            <a:ext cx="576064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444208" y="5157192"/>
            <a:ext cx="576064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724128" y="5157192"/>
            <a:ext cx="576064" cy="57606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076056" y="5157192"/>
            <a:ext cx="576064" cy="5760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7164288" y="6165304"/>
            <a:ext cx="648072" cy="50405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6444208" y="6165304"/>
            <a:ext cx="648072" cy="50405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5724128" y="6165304"/>
            <a:ext cx="648072" cy="504056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004048" y="6165304"/>
            <a:ext cx="648072" cy="504056"/>
          </a:xfrm>
          <a:prstGeom prst="triangle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563888" y="5445224"/>
            <a:ext cx="86409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411760" y="5445224"/>
            <a:ext cx="864096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259632" y="5445224"/>
            <a:ext cx="864096" cy="43204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51520" y="5445224"/>
            <a:ext cx="864096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2875 -0.1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-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16928 -0.2152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-10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05122 -0.3097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-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-0.06684 -0.4148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-2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0.77969 -0.220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0" y="-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66944 -0.3254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00" y="-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53559 -0.430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0" y="-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40955 -0.52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00" y="-2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14184 -0.330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-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06302 -0.4384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-2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-0.0158 -0.5407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-2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09445 -0.645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-3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-0.05521 -0.1888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-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13386 -0.2939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-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-0.2125 -0.3884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29132 -0.4935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0" y="-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0.09844 -0.3305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0" y="-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01962 -0.4356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" y="-2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0.05104 -0.54074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-2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-0.13784 -0.645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0" y="-3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g-fotki.yandex.ru/get/4214/helka50.47/0_2ed3e_a8036cde_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556792"/>
            <a:ext cx="2884140" cy="365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635896" y="4437112"/>
            <a:ext cx="2088232" cy="576064"/>
          </a:xfrm>
          <a:prstGeom prst="rect">
            <a:avLst/>
          </a:prstGeom>
          <a:solidFill>
            <a:srgbClr val="D0F6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635896" y="4437112"/>
            <a:ext cx="2088232" cy="576064"/>
          </a:xfrm>
        </p:spPr>
        <p:txBody>
          <a:bodyPr>
            <a:normAutofit/>
          </a:bodyPr>
          <a:lstStyle/>
          <a:p>
            <a:r>
              <a:rPr lang="ru-RU" dirty="0"/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l"/>
            <a:r>
              <a:rPr lang="ru-RU" sz="1800" dirty="0"/>
              <a:t>ПОСЧИТАЙ ЦИФРЫ В ПРЯМОМ ПОРЯДКЕ.</a:t>
            </a:r>
            <a:br>
              <a:rPr lang="ru-RU" sz="1800" dirty="0"/>
            </a:br>
            <a:r>
              <a:rPr lang="ru-RU" sz="1800" dirty="0"/>
              <a:t>ПОСЧИТАЙ В ОБРАТНОМ ПОРЯДКЕ.</a:t>
            </a:r>
            <a:br>
              <a:rPr lang="ru-RU" sz="1800" dirty="0"/>
            </a:br>
            <a:r>
              <a:rPr lang="ru-RU" sz="1800" dirty="0"/>
              <a:t>НАЧНИ СЧИТАТЬ С НАЗВАННОГО ЧИСЛА.</a:t>
            </a:r>
            <a:br>
              <a:rPr lang="ru-RU" sz="1800" dirty="0"/>
            </a:br>
            <a:r>
              <a:rPr lang="ru-RU" sz="1800" dirty="0"/>
              <a:t>НАЗОВИ СОСЕДЕЙ ЧИСЛА…4, 8, 5, 9.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Содержимое 3" descr="http://im5-tub.yandex.net/i?id=58309803-15-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78809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.yandex.net/i?id=165602641-22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1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.yandex.net/i?id=167280546-15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7" y="2060848"/>
            <a:ext cx="7920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.yandex.net/i?id=168161708-17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5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.yandex.net/i?id=125341093-11-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1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.yandex.net/i?id=215105081-14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7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8-tub.yandex.net/i?id=190682052-09-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2060848"/>
            <a:ext cx="10081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2-tub.yandex.net/i?id=192631511-20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5-tub.yandex.net/i?id=167187494-11-24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280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3-tub.yandex.net/i?id=97102268-18-24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43850" y="2060848"/>
            <a:ext cx="10206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Содержимое 3" descr="http://im5-tub.yandex.net/i?id=58309803-15-2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3933056"/>
            <a:ext cx="78809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8-tub.yandex.net/i?id=165602641-22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im2-tub.yandex.net/i?id=167280546-15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933056"/>
            <a:ext cx="7920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7-tub.yandex.net/i?id=168161708-17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2-tub.yandex.net/i?id=125341093-11-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im2-tub.yandex.net/i?id=215105081-14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8-tub.yandex.net/i?id=190682052-09-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7824" y="3933056"/>
            <a:ext cx="10081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im2-tub.yandex.net/i?id=192631511-20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http://im5-tub.yandex.net/i?id=167187494-11-24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31640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http://im3-tub.yandex.net/i?id=97102268-18-24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933056"/>
            <a:ext cx="10206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251520" y="4077072"/>
            <a:ext cx="8892480" cy="1930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3789040"/>
            <a:ext cx="8856984" cy="1944216"/>
          </a:xfrm>
          <a:prstGeom prst="rect">
            <a:avLst/>
          </a:prstGeom>
          <a:solidFill>
            <a:srgbClr val="00DE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746E-6 L -0.87778 -0.272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00" y="-13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069 L -0.69306 -0.27204 " pathEditMode="relative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52464E-6 L -0.51979 -0.27296 " pathEditMode="relative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69 L -0.33854 -0.27204 " pathEditMode="relative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069 L -0.14965 -0.27204 " pathEditMode="relative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46 L 0.24427 -0.272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136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069 L 0.44879 -0.27204 " pathEditMode="relative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069 L 0.63004 -0.272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00" y="-136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069 L 0.83402 -0.27204 " pathEditMode="relative" ptsTypes="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746E-6 L 0.04722 -0.2720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" y="-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1800" dirty="0"/>
              <a:t>ПЕРЕСЧИТАЙ КАРТИНКИ. </a:t>
            </a:r>
            <a:br>
              <a:rPr lang="ru-RU" sz="1800" dirty="0"/>
            </a:br>
            <a:r>
              <a:rPr lang="ru-RU" sz="1800" dirty="0"/>
              <a:t>КАКИМ ПО СЧЕТУ СТОИТ ВЕРТОЛЕТ? АВТОБУС? ГРУЗОВИК?</a:t>
            </a:r>
            <a:br>
              <a:rPr lang="ru-RU" sz="1800" dirty="0"/>
            </a:br>
            <a:r>
              <a:rPr lang="ru-RU" sz="1800" dirty="0"/>
              <a:t>НА КАКОМ МЕСТЕ СТОИТ ВЕЛОСИПЕД? ПАРОХОД? ВОЗДУШНЫЙ ШАР?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589240"/>
            <a:ext cx="1325562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653136"/>
            <a:ext cx="11731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717032"/>
            <a:ext cx="11207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068960"/>
            <a:ext cx="1243364" cy="73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420888"/>
            <a:ext cx="109696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2420888"/>
            <a:ext cx="11350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112" y="2996952"/>
            <a:ext cx="1104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/>
          <a:srcRect t="13760"/>
          <a:stretch>
            <a:fillRect/>
          </a:stretch>
        </p:blipFill>
        <p:spPr bwMode="auto">
          <a:xfrm>
            <a:off x="6732588" y="3717032"/>
            <a:ext cx="1249362" cy="783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/>
          <a:srcRect t="13760" r="11430"/>
          <a:stretch>
            <a:fillRect/>
          </a:stretch>
        </p:blipFill>
        <p:spPr bwMode="auto">
          <a:xfrm>
            <a:off x="7308304" y="4581128"/>
            <a:ext cx="1079698" cy="87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/>
          <a:srcRect t="13760"/>
          <a:stretch>
            <a:fillRect/>
          </a:stretch>
        </p:blipFill>
        <p:spPr bwMode="auto">
          <a:xfrm>
            <a:off x="7668344" y="5517232"/>
            <a:ext cx="1262421" cy="7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611560" y="1196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83568" y="1052736"/>
            <a:ext cx="8229600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1  2  3  4  5  6  7  8  9  10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/>
              <a:t>ЧТО БУДЕТ, ЕСЛИ К ПЯТИ ПРИБАВИТЬ ОДИН?</a:t>
            </a:r>
            <a:br>
              <a:rPr lang="ru-RU" sz="1800" dirty="0"/>
            </a:br>
            <a:r>
              <a:rPr lang="ru-RU" sz="1800" dirty="0"/>
              <a:t>ЕСЛИ ОТ СЕМИ ОТНЯТЬ ОДИН?</a:t>
            </a:r>
            <a:br>
              <a:rPr lang="ru-RU" sz="1800" dirty="0"/>
            </a:br>
            <a:r>
              <a:rPr lang="ru-RU" sz="1800" dirty="0"/>
              <a:t>КАК ПОЛУЧИТЬ ЧИСЛО ВОСЕМЬ, ЕСЛИ ЕСТЬ ЧИСЛО ДЕВЯТЬ?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154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500" dirty="0">
                <a:latin typeface="Times New Roman" pitchFamily="18" charset="0"/>
              </a:rPr>
              <a:t>1  2  3  4  5  6  7  8  9  10</a:t>
            </a:r>
          </a:p>
        </p:txBody>
      </p:sp>
      <p:pic>
        <p:nvPicPr>
          <p:cNvPr id="8" name="Рисунок 7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068960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08920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708920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996952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140968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1800" dirty="0"/>
              <a:t>СОСТАВЬ И РЕШИ ЗАДАЧУ</a:t>
            </a:r>
          </a:p>
        </p:txBody>
      </p:sp>
      <p:pic>
        <p:nvPicPr>
          <p:cNvPr id="8" name="Содержимое 7" descr="http://t0.gstatic.com/images?q=tbn:ANd9GcRj7JGWE-kYVo2L4uFPw9u1ccQatmxhwIGtvNuSW0xhZHHEbun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957833" cy="143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.yandex.net/i?id=206667283-17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72816"/>
            <a:ext cx="914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8-tub.yandex.net/i?id=370397567-16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509120"/>
            <a:ext cx="1085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6-tub.yandex.net/i?id=232622623-19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1772816"/>
            <a:ext cx="9525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7-tub.yandex.net/i?id=273636678-02-24"/>
          <p:cNvPicPr/>
          <p:nvPr/>
        </p:nvPicPr>
        <p:blipFill>
          <a:blip r:embed="rId6" cstate="print"/>
          <a:srcRect l="164" r="1837"/>
          <a:stretch>
            <a:fillRect/>
          </a:stretch>
        </p:blipFill>
        <p:spPr bwMode="auto">
          <a:xfrm>
            <a:off x="2557789" y="4509120"/>
            <a:ext cx="119958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2-tub.yandex.net/i?id=87865246-17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4509120"/>
            <a:ext cx="108012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люс 14"/>
          <p:cNvSpPr/>
          <p:nvPr/>
        </p:nvSpPr>
        <p:spPr>
          <a:xfrm>
            <a:off x="2843808" y="2132856"/>
            <a:ext cx="792088" cy="7920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http://t0.gstatic.com/images?q=tbn:ANd9GcRTMg4J_Q2ozIeHdInmzDlNk-LQAw4JEmswW5g3s0SRbYLP8v5uwQ"/>
          <p:cNvPicPr/>
          <p:nvPr/>
        </p:nvPicPr>
        <p:blipFill>
          <a:blip r:embed="rId8" cstate="print"/>
          <a:srcRect t="11811"/>
          <a:stretch>
            <a:fillRect/>
          </a:stretch>
        </p:blipFill>
        <p:spPr bwMode="auto">
          <a:xfrm>
            <a:off x="3635896" y="1772816"/>
            <a:ext cx="1029072" cy="14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Равно 16"/>
          <p:cNvSpPr/>
          <p:nvPr/>
        </p:nvSpPr>
        <p:spPr>
          <a:xfrm>
            <a:off x="4644008" y="2204864"/>
            <a:ext cx="648072" cy="64807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8" name="Рисунок 17" descr="http://im2-tub.yandex.net/i?id=206667283-17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772816"/>
            <a:ext cx="914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Содержимое 7" descr="http://t0.gstatic.com/images?q=tbn:ANd9GcRj7JGWE-kYVo2L4uFPw9u1ccQatmxhwIGtvNuSW0xhZHHEbunm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72816"/>
            <a:ext cx="957833" cy="143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6-tub.yandex.net/i?id=232622623-19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772816"/>
            <a:ext cx="9525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t0.gstatic.com/images?q=tbn:ANd9GcRTMg4J_Q2ozIeHdInmzDlNk-LQAw4JEmswW5g3s0SRbYLP8v5uwQ"/>
          <p:cNvPicPr/>
          <p:nvPr/>
        </p:nvPicPr>
        <p:blipFill>
          <a:blip r:embed="rId8" cstate="print"/>
          <a:srcRect t="11811"/>
          <a:stretch>
            <a:fillRect/>
          </a:stretch>
        </p:blipFill>
        <p:spPr bwMode="auto">
          <a:xfrm>
            <a:off x="7956376" y="1772816"/>
            <a:ext cx="1029072" cy="14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im5-tub.yandex.net/i?id=83242744-11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4008" y="4581128"/>
            <a:ext cx="8382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Минус 23"/>
          <p:cNvSpPr/>
          <p:nvPr/>
        </p:nvSpPr>
        <p:spPr>
          <a:xfrm>
            <a:off x="3779912" y="4797152"/>
            <a:ext cx="864096" cy="72008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 24"/>
          <p:cNvSpPr/>
          <p:nvPr/>
        </p:nvSpPr>
        <p:spPr>
          <a:xfrm>
            <a:off x="5436096" y="4797152"/>
            <a:ext cx="914400" cy="7200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СОСТАВЬ РЕШИ ЗАДАЧУ НА СЛОЖЕНИЕ</a:t>
            </a:r>
            <a:br>
              <a:rPr lang="ru-RU" sz="1800" dirty="0"/>
            </a:br>
            <a:r>
              <a:rPr lang="ru-RU" sz="1800" dirty="0"/>
              <a:t>3+4=…</a:t>
            </a:r>
            <a:br>
              <a:rPr lang="ru-RU" sz="1800" dirty="0"/>
            </a:br>
            <a:r>
              <a:rPr lang="ru-RU" sz="1800" dirty="0"/>
              <a:t>5+3=…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138747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72816"/>
            <a:ext cx="1296144" cy="10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3" y="1772816"/>
            <a:ext cx="1296144" cy="100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8538" y="3068638"/>
            <a:ext cx="13874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068960"/>
            <a:ext cx="13335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3068960"/>
            <a:ext cx="1363662" cy="9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788" y="3068638"/>
            <a:ext cx="1257300" cy="9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8313" y="3429000"/>
            <a:ext cx="10668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3429000"/>
            <a:ext cx="7778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39975" y="3429000"/>
            <a:ext cx="96837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6600" y="3500438"/>
            <a:ext cx="1066800" cy="136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56100" y="3500438"/>
            <a:ext cx="1082675" cy="136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48064" y="5157192"/>
            <a:ext cx="13874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11638" y="5157788"/>
            <a:ext cx="9747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 cstate="print"/>
          <a:srcRect t="16635"/>
          <a:stretch>
            <a:fillRect/>
          </a:stretch>
        </p:blipFill>
        <p:spPr bwMode="auto">
          <a:xfrm>
            <a:off x="6516216" y="5157192"/>
            <a:ext cx="1498666" cy="120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СОСТАВЬ И РЕШИ ЗАДАЧУ НА ВЫЧИТАНИЕ</a:t>
            </a:r>
            <a:br>
              <a:rPr lang="ru-RU" sz="1800" dirty="0"/>
            </a:br>
            <a:r>
              <a:rPr lang="ru-RU" sz="1800" dirty="0"/>
              <a:t>6-2= …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Содержимое 3" descr="http://funforkids.ru/pictures/kids/kids99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92896"/>
            <a:ext cx="18002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funforkids.ru/pictures/kids/kids99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492896"/>
            <a:ext cx="16561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http://funforkids.ru/pictures/kids/kids99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492896"/>
            <a:ext cx="16561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СОСТАВЬ И РЕШИ ЗАДАЧУ НА ВЫЧИТАНИЕ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7-3= …</a:t>
            </a:r>
          </a:p>
        </p:txBody>
      </p:sp>
      <p:pic>
        <p:nvPicPr>
          <p:cNvPr id="13" name="Рисунок 12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2129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2129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129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/>
              <a:t>ВЫБЕРИ ЛЮБУЮ ЦИФРУ. НАЗОВИ ДЕНЬ НЕДЕЛИ, КОТОРЫЙ ЕЙ СООТВЕТСТВУЕТ</a:t>
            </a:r>
            <a:br>
              <a:rPr lang="ru-RU" sz="1800" dirty="0"/>
            </a:br>
            <a:r>
              <a:rPr lang="ru-RU" sz="1800" dirty="0"/>
              <a:t>ЕСЛИ СЕГОДНЯ СРЕДА, КАКОЙ ДЕНЬ БУДЕТ ЗАВТРА?</a:t>
            </a:r>
            <a:br>
              <a:rPr lang="ru-RU" sz="1800" dirty="0"/>
            </a:br>
            <a:r>
              <a:rPr lang="ru-RU" sz="1800" dirty="0"/>
              <a:t>СЕГОДНЯ ЧЕТВЕРГ, ЗНАЧИТ ВЧЕРА БЫЛ…</a:t>
            </a:r>
            <a:br>
              <a:rPr lang="ru-RU" sz="1800" dirty="0"/>
            </a:br>
            <a:r>
              <a:rPr lang="ru-RU" sz="1800" dirty="0"/>
              <a:t>СЕГОДНЯ СУББОТА, А ПОЗАВЧЕРА БЫЛ…?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Содержимое 3" descr="http://im2-tub.yandex.net/i?id=209894988-10-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988840"/>
            <a:ext cx="86409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yandex.net/i?id=118006477-05-24"/>
          <p:cNvPicPr/>
          <p:nvPr/>
        </p:nvPicPr>
        <p:blipFill>
          <a:blip r:embed="rId3" cstate="print"/>
          <a:srcRect l="6943" r="6621"/>
          <a:stretch>
            <a:fillRect/>
          </a:stretch>
        </p:blipFill>
        <p:spPr bwMode="auto">
          <a:xfrm>
            <a:off x="1691680" y="3068960"/>
            <a:ext cx="91399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.yandex.net/i?id=236465667-19-24"/>
          <p:cNvPicPr/>
          <p:nvPr/>
        </p:nvPicPr>
        <p:blipFill>
          <a:blip r:embed="rId4" cstate="print"/>
          <a:srcRect l="5977" r="3579"/>
          <a:stretch>
            <a:fillRect/>
          </a:stretch>
        </p:blipFill>
        <p:spPr bwMode="auto">
          <a:xfrm>
            <a:off x="2771800" y="2420888"/>
            <a:ext cx="956349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.yandex.net/i?id=119826123-16-24"/>
          <p:cNvPicPr/>
          <p:nvPr/>
        </p:nvPicPr>
        <p:blipFill>
          <a:blip r:embed="rId5" cstate="print"/>
          <a:srcRect l="8421" t="2211" r="3937"/>
          <a:stretch>
            <a:fillRect/>
          </a:stretch>
        </p:blipFill>
        <p:spPr bwMode="auto">
          <a:xfrm>
            <a:off x="5004048" y="2420888"/>
            <a:ext cx="901666" cy="120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7-tub.yandex.net/i?id=61448708-12-24"/>
          <p:cNvPicPr/>
          <p:nvPr/>
        </p:nvPicPr>
        <p:blipFill>
          <a:blip r:embed="rId6" cstate="print"/>
          <a:srcRect l="12598" r="15118"/>
          <a:stretch>
            <a:fillRect/>
          </a:stretch>
        </p:blipFill>
        <p:spPr bwMode="auto">
          <a:xfrm rot="10800000">
            <a:off x="6156176" y="3068960"/>
            <a:ext cx="83279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.yandex.net/i?id=109801703-08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3573016"/>
            <a:ext cx="79208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1.gstatic.com/images?q=tbn:ANd9GcQJAljFtNppiGcHNl2SfKOkd8QHpfc9iPEnZT6h60GRSiA1HUfZGA"/>
          <p:cNvPicPr/>
          <p:nvPr/>
        </p:nvPicPr>
        <p:blipFill>
          <a:blip r:embed="rId8" cstate="print"/>
          <a:srcRect l="17180" r="11453"/>
          <a:stretch>
            <a:fillRect/>
          </a:stretch>
        </p:blipFill>
        <p:spPr bwMode="auto">
          <a:xfrm>
            <a:off x="755576" y="3645024"/>
            <a:ext cx="724384" cy="121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140</Words>
  <Application>Microsoft Office PowerPoint</Application>
  <PresentationFormat>Экран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         Занятие по математике в старшей группе                                                                                  «Считаем вместе»    Подготовила: Полеева С. А. .</vt:lpstr>
      <vt:lpstr>ПОСЧИТАЙ ЦИФРЫ В ПРЯМОМ ПОРЯДКЕ. ПОСЧИТАЙ В ОБРАТНОМ ПОРЯДКЕ. НАЧНИ СЧИТАТЬ С НАЗВАННОГО ЧИСЛА. НАЗОВИ СОСЕДЕЙ ЧИСЛА…4, 8, 5, 9.  </vt:lpstr>
      <vt:lpstr>ПЕРЕСЧИТАЙ КАРТИНКИ.  КАКИМ ПО СЧЕТУ СТОИТ ВЕРТОЛЕТ? АВТОБУС? ГРУЗОВИК? НА КАКОМ МЕСТЕ СТОИТ ВЕЛОСИПЕД? ПАРОХОД? ВОЗДУШНЫЙ ШАР?</vt:lpstr>
      <vt:lpstr>ЧТО БУДЕТ, ЕСЛИ К ПЯТИ ПРИБАВИТЬ ОДИН? ЕСЛИ ОТ СЕМИ ОТНЯТЬ ОДИН? КАК ПОЛУЧИТЬ ЧИСЛО ВОСЕМЬ, ЕСЛИ ЕСТЬ ЧИСЛО ДЕВЯТЬ?</vt:lpstr>
      <vt:lpstr>СОСТАВЬ И РЕШИ ЗАДАЧУ</vt:lpstr>
      <vt:lpstr>СОСТАВЬ РЕШИ ЗАДАЧУ НА СЛОЖЕНИЕ 3+4=… 5+3=…</vt:lpstr>
      <vt:lpstr>СОСТАВЬ И РЕШИ ЗАДАЧУ НА ВЫЧИТАНИЕ 6-2= … </vt:lpstr>
      <vt:lpstr>СОСТАВЬ И РЕШИ ЗАДАЧУ НА ВЫЧИТАНИЕ  7-3= …</vt:lpstr>
      <vt:lpstr>ВЫБЕРИ ЛЮБУЮ ЦИФРУ. НАЗОВИ ДЕНЬ НЕДЕЛИ, КОТОРЫЙ ЕЙ СООТВЕТСТВУЕТ ЕСЛИ СЕГОДНЯ СРЕДА, КАКОЙ ДЕНЬ БУДЕТ ЗАВТРА? СЕГОДНЯ ЧЕТВЕРГ, ЗНАЧИТ ВЧЕРА БЫЛ… СЕГОДНЯ СУББОТА, А ПОЗАВЧЕРА БЫЛ…? </vt:lpstr>
      <vt:lpstr>Презентация PowerPoint</vt:lpstr>
      <vt:lpstr>Презентация PowerPoint</vt:lpstr>
      <vt:lpstr>Где кругов больше? СПРАВА ИЛИ СЛЕВА?</vt:lpstr>
      <vt:lpstr>Презентация PowerPoint</vt:lpstr>
      <vt:lpstr>Сколько здесь квадратов?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в подготовительной группе</dc:title>
  <dc:creator>Детский сад</dc:creator>
  <cp:lastModifiedBy>Ирина</cp:lastModifiedBy>
  <cp:revision>15</cp:revision>
  <dcterms:created xsi:type="dcterms:W3CDTF">2011-04-09T18:28:24Z</dcterms:created>
  <dcterms:modified xsi:type="dcterms:W3CDTF">2020-05-23T18:28:15Z</dcterms:modified>
</cp:coreProperties>
</file>