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1"/>
  </p:sldMasterIdLst>
  <p:sldIdLst>
    <p:sldId id="256" r:id="rId2"/>
    <p:sldId id="258" r:id="rId3"/>
    <p:sldId id="267" r:id="rId4"/>
    <p:sldId id="257" r:id="rId5"/>
    <p:sldId id="259" r:id="rId6"/>
    <p:sldId id="268" r:id="rId7"/>
    <p:sldId id="269" r:id="rId8"/>
    <p:sldId id="270" r:id="rId9"/>
    <p:sldId id="260" r:id="rId10"/>
    <p:sldId id="266" r:id="rId11"/>
    <p:sldId id="271" r:id="rId12"/>
    <p:sldId id="263" r:id="rId13"/>
    <p:sldId id="273" r:id="rId14"/>
    <p:sldId id="262" r:id="rId15"/>
    <p:sldId id="272" r:id="rId16"/>
    <p:sldId id="26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F692"/>
    <a:srgbClr val="00DE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EAE0EE1-524C-4042-953B-722E669298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2DD0C81-4B25-41B9-B99C-2A286D732E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88DD128-71F8-4935-9AEB-EB61F0570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B6354AD-1382-4339-A4FE-3B75066B6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5861A100-8F6F-4A07-B490-B261D5E95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0630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9F6938F-7603-472C-AD04-EF7F6E766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43D76708-79E8-49F1-97D1-0280A84BE5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51844C2-4939-46AF-BE52-7C7D606CD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79688C4-3487-4394-B4FA-06D47B28C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8B55DD7-B9AE-4C90-A196-9C3010859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34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0FD28A1-AA35-470C-A06A-7D22D17DD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96ECCDCA-A16D-472F-B255-C09CE468CC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253B913-2397-4F5F-9F2F-E9BB820C6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89F8678-E25E-4465-B217-8A7611DDA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5EAF130-83CD-4D8C-99FF-48D663198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418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A214A25-8159-4792-8408-F21DCBF98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90C5970-718D-4833-BB81-988ED70BD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6ADF574-25E7-4717-A4DE-504B01455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280E9F-A6F3-430D-ADC0-EE44416F3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CFAB10F-316F-4399-9B54-07ECFAC22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913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08C255-F4B5-4D80-8021-0A9B21B39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125909B-E352-4D58-9A96-1D9022862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A6D1B40D-3B79-42E6-BFED-727BBB28A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99A39D0-C751-4C74-883E-697AAB23C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1EBDC86-4EFA-472A-A2A5-70787CE57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347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5E2FDF-F3A8-49D2-A22B-2EA8FD1BC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0137855-D82B-4841-8298-9C17A0766C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E2EBED19-366D-4296-AF51-4457137318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D2B50D2-D543-479E-BCC7-39FCF884F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0EEEFA9-BB4E-43C6-B9C7-1EECD33F1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2A144E4-A2FF-4726-B7B4-59EABBE49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938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53C26E-4719-4ABC-9DA5-45136FB530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DBCC40C-0354-45B9-8D64-E6BDB8686F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0EC9E3D5-3A2C-4FAE-93ED-42948E6DC4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1100D23B-2F8D-4965-8152-8F29ACC0CD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E9312AC0-53F9-423A-88B5-C7C51DB0E2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6475C1B6-8BF4-44C7-A882-2E67C8A79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0E1224AB-823C-4A96-8E11-26FB38D536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12EF413-86E1-43C6-ACC7-6DAF75465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7129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89F22F1-0A88-48B5-99E3-6BB8667F3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6AD686CD-E56A-405A-8330-BCABF4B8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341EA25-25CC-41D0-A6B3-21E0B1154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64825F34-1696-4A6B-A127-D24BAE8EC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696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BDC94F8E-B096-4EAF-8B48-A2E53850D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61F2096E-580D-4EFF-8392-01FCE2A44A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296E6BF-7499-4F56-8B04-712585F0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5555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942E0EF-359B-432A-9A45-EC36C8D3F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64A1BE4-45F1-41C9-9ADE-1B7EAD569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0E0BEFE-3F2A-4342-80BE-7F354D0D8E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86F9644-7335-4EEA-8C5F-53D0A6E05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D218F02-3D1A-4FCE-B25C-943FA23FC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7184294B-DAA3-474D-B48D-B731F89FD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09162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9181DA-E29B-434C-B6A6-1C9CCF3B1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6154E653-9A64-456D-A8FD-08B2B106CB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8AC5153-0CEE-4096-A230-75486E6FC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93A623E-DF1D-400B-B4DD-7DC05A6EB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3FBBF-F050-4CAB-885C-DF3A77327AFB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2AA5FC1-64EB-4FA5-8C6C-CB40F5989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B499EA6-7DD0-4DB8-A55D-21307A3EF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445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86D75F-B2A5-47FD-8A86-34467BD3E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468ED018-CDFA-45B6-B387-ADC01287A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A729325-713E-475C-8266-3EB4CECA1A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F3FBBF-F050-4CAB-885C-DF3A77327AFB}" type="datetimeFigureOut">
              <a:rPr lang="ru-RU" smtClean="0"/>
              <a:pPr/>
              <a:t>23.05.2020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2B02A3B-664F-4ABC-B47F-600E0B140C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968FD71C-60FD-47EF-A126-9CDAC72599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AC87E-9E03-4948-BC56-6FED79DB77D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045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0" Type="http://schemas.openxmlformats.org/officeDocument/2006/relationships/image" Target="../media/image10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3.jpeg"/><Relationship Id="rId7" Type="http://schemas.openxmlformats.org/officeDocument/2006/relationships/image" Target="../media/image17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11" Type="http://schemas.openxmlformats.org/officeDocument/2006/relationships/image" Target="../media/image21.jpeg"/><Relationship Id="rId5" Type="http://schemas.openxmlformats.org/officeDocument/2006/relationships/image" Target="../media/image15.jpeg"/><Relationship Id="rId10" Type="http://schemas.openxmlformats.org/officeDocument/2006/relationships/image" Target="../media/image20.jpeg"/><Relationship Id="rId4" Type="http://schemas.openxmlformats.org/officeDocument/2006/relationships/image" Target="../media/image14.jpeg"/><Relationship Id="rId9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jpeg"/><Relationship Id="rId3" Type="http://schemas.openxmlformats.org/officeDocument/2006/relationships/image" Target="../media/image25.jpeg"/><Relationship Id="rId7" Type="http://schemas.openxmlformats.org/officeDocument/2006/relationships/image" Target="../media/image29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Relationship Id="rId9" Type="http://schemas.openxmlformats.org/officeDocument/2006/relationships/image" Target="../media/image31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jpeg"/><Relationship Id="rId13" Type="http://schemas.openxmlformats.org/officeDocument/2006/relationships/image" Target="../media/image43.jpeg"/><Relationship Id="rId3" Type="http://schemas.openxmlformats.org/officeDocument/2006/relationships/image" Target="../media/image33.jpeg"/><Relationship Id="rId7" Type="http://schemas.openxmlformats.org/officeDocument/2006/relationships/image" Target="../media/image37.jpeg"/><Relationship Id="rId12" Type="http://schemas.openxmlformats.org/officeDocument/2006/relationships/image" Target="../media/image42.jpeg"/><Relationship Id="rId2" Type="http://schemas.openxmlformats.org/officeDocument/2006/relationships/image" Target="../media/image32.jpeg"/><Relationship Id="rId16" Type="http://schemas.openxmlformats.org/officeDocument/2006/relationships/image" Target="../media/image4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11" Type="http://schemas.openxmlformats.org/officeDocument/2006/relationships/image" Target="../media/image41.jpeg"/><Relationship Id="rId5" Type="http://schemas.openxmlformats.org/officeDocument/2006/relationships/image" Target="../media/image35.jpeg"/><Relationship Id="rId15" Type="http://schemas.openxmlformats.org/officeDocument/2006/relationships/image" Target="../media/image45.jpeg"/><Relationship Id="rId10" Type="http://schemas.openxmlformats.org/officeDocument/2006/relationships/image" Target="../media/image40.jpeg"/><Relationship Id="rId4" Type="http://schemas.openxmlformats.org/officeDocument/2006/relationships/image" Target="../media/image34.jpeg"/><Relationship Id="rId9" Type="http://schemas.openxmlformats.org/officeDocument/2006/relationships/image" Target="../media/image39.jpeg"/><Relationship Id="rId14" Type="http://schemas.openxmlformats.org/officeDocument/2006/relationships/image" Target="../media/image44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jpeg"/><Relationship Id="rId3" Type="http://schemas.openxmlformats.org/officeDocument/2006/relationships/image" Target="../media/image50.jpeg"/><Relationship Id="rId7" Type="http://schemas.openxmlformats.org/officeDocument/2006/relationships/image" Target="../media/image54.jpeg"/><Relationship Id="rId2" Type="http://schemas.openxmlformats.org/officeDocument/2006/relationships/image" Target="../media/image4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3.jpeg"/><Relationship Id="rId5" Type="http://schemas.openxmlformats.org/officeDocument/2006/relationships/image" Target="../media/image52.jpeg"/><Relationship Id="rId4" Type="http://schemas.openxmlformats.org/officeDocument/2006/relationships/image" Target="../media/image5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355976" y="548680"/>
            <a:ext cx="3683136" cy="5976664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4000" dirty="0" smtClean="0"/>
              <a:t>Занятие </a:t>
            </a:r>
            <a:r>
              <a:rPr lang="ru-RU" sz="4000" dirty="0"/>
              <a:t>по математике в старшей группе </a:t>
            </a:r>
            <a:r>
              <a:rPr lang="ru-RU" sz="4400" dirty="0"/>
              <a:t>                                                                                </a:t>
            </a:r>
            <a:br>
              <a:rPr lang="ru-RU" sz="4400" dirty="0"/>
            </a:br>
            <a:r>
              <a:rPr lang="ru-RU" sz="4400" dirty="0" smtClean="0"/>
              <a:t>«Считаем вместе»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/>
              <a:t/>
            </a:r>
            <a:br>
              <a:rPr lang="ru-RU" sz="4400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2400" dirty="0"/>
              <a:t>Подготовила: Полеева С. А.</a:t>
            </a:r>
            <a:r>
              <a:rPr lang="ru-RU" dirty="0"/>
              <a:t/>
            </a:r>
            <a:br>
              <a:rPr lang="ru-RU" dirty="0"/>
            </a:br>
            <a:r>
              <a:rPr lang="ru-RU" sz="2700" dirty="0"/>
              <a:t>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BFCB510-44B7-44DD-ABF3-EFAB48BF7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36533" y="980728"/>
            <a:ext cx="4248472" cy="3975344"/>
          </a:xfrm>
          <a:prstGeom prst="rect">
            <a:avLst/>
          </a:prstGeom>
        </p:spPr>
      </p:pic>
    </p:spTree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0"/>
            <a:ext cx="7560840" cy="1500187"/>
          </a:xfrm>
        </p:spPr>
        <p:txBody>
          <a:bodyPr>
            <a:normAutofit/>
          </a:bodyPr>
          <a:lstStyle/>
          <a:p>
            <a:r>
              <a:rPr lang="ru-RU" sz="1800" dirty="0"/>
              <a:t>НАЗОВИ ГЕОМЕТРИЧЕСКИЕ ФИГУРЫ</a:t>
            </a:r>
          </a:p>
          <a:p>
            <a:r>
              <a:rPr lang="ru-RU" sz="1800" dirty="0"/>
              <a:t>КАКИЕ ФИГУРЫ ОТНОСЯТСЯ К МНОГОУГОЛЬНИКАМ? СКОЛЬКО ЗДЕСЬ МНОГОУГОЛЬНИКОВ? </a:t>
            </a:r>
          </a:p>
          <a:p>
            <a:r>
              <a:rPr lang="ru-RU" sz="1800" dirty="0"/>
              <a:t>ЧЕМ ОТЛИЧАЮТСЯ КРУГ И ОВАЛ? ЧЕМ ОНИ ПОХОЖИ?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03648" y="2204864"/>
            <a:ext cx="936104" cy="86409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5301208"/>
            <a:ext cx="1944216" cy="86409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100392" y="3356992"/>
            <a:ext cx="360040" cy="20882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2843808" y="3501008"/>
            <a:ext cx="122413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5580112" y="3356992"/>
            <a:ext cx="100811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6948264" y="2204864"/>
            <a:ext cx="1512168" cy="43204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4211960" y="2132856"/>
            <a:ext cx="1224136" cy="936104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Равнобедренный треугольник 10"/>
          <p:cNvSpPr/>
          <p:nvPr/>
        </p:nvSpPr>
        <p:spPr>
          <a:xfrm>
            <a:off x="6156176" y="5445224"/>
            <a:ext cx="2339752" cy="720080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Шестиугольник 11"/>
          <p:cNvSpPr/>
          <p:nvPr/>
        </p:nvSpPr>
        <p:spPr>
          <a:xfrm>
            <a:off x="4067944" y="4869160"/>
            <a:ext cx="1440160" cy="1296144"/>
          </a:xfrm>
          <a:prstGeom prst="hexagon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899592" y="3284984"/>
            <a:ext cx="504056" cy="1800200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0"/>
            <a:ext cx="7772400" cy="1772816"/>
          </a:xfrm>
        </p:spPr>
        <p:txBody>
          <a:bodyPr>
            <a:normAutofit/>
          </a:bodyPr>
          <a:lstStyle/>
          <a:p>
            <a:r>
              <a:rPr lang="ru-RU" sz="1800" dirty="0"/>
              <a:t>КАКАЯ ФИГУРА РАСПОЛОЖЕНА В ЦЕНТРЕ?</a:t>
            </a:r>
          </a:p>
          <a:p>
            <a:r>
              <a:rPr lang="ru-RU" sz="1800" dirty="0"/>
              <a:t>ГДЕ НАХОДИТСЯ ТРЕУГОЛЬНИК?</a:t>
            </a:r>
          </a:p>
          <a:p>
            <a:r>
              <a:rPr lang="ru-RU" sz="1800" dirty="0"/>
              <a:t>В ЛЕВОМ ВЕРХНЕМ УГЛУ НАХОДИТСЯ …</a:t>
            </a:r>
          </a:p>
          <a:p>
            <a:r>
              <a:rPr lang="ru-RU" sz="1800" dirty="0"/>
              <a:t>ПЯТИУГОЛЬНИК РАСПОЛОЖЕН В …</a:t>
            </a:r>
          </a:p>
          <a:p>
            <a:r>
              <a:rPr lang="ru-RU" sz="1800" dirty="0"/>
              <a:t>КАКОЙ ПРЯМОУГОЛЬНИК НАХОДИТСЯ ВНИЗУ?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3717032"/>
            <a:ext cx="1008112" cy="1008112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87624" y="2204864"/>
            <a:ext cx="1152128" cy="720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3995936" y="6021288"/>
            <a:ext cx="1728192" cy="14401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4283968" y="2132856"/>
            <a:ext cx="864096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7380312" y="5085184"/>
            <a:ext cx="648072" cy="1152128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ильный пятиугольник 8"/>
          <p:cNvSpPr/>
          <p:nvPr/>
        </p:nvSpPr>
        <p:spPr>
          <a:xfrm>
            <a:off x="1115616" y="4941168"/>
            <a:ext cx="1368152" cy="1224136"/>
          </a:xfrm>
          <a:prstGeom prst="pentago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авнобедренный треугольник 9"/>
          <p:cNvSpPr/>
          <p:nvPr/>
        </p:nvSpPr>
        <p:spPr>
          <a:xfrm>
            <a:off x="7092280" y="1988840"/>
            <a:ext cx="1224136" cy="1152128"/>
          </a:xfrm>
          <a:prstGeom prst="triangl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772400" cy="648072"/>
          </a:xfrm>
        </p:spPr>
        <p:txBody>
          <a:bodyPr>
            <a:noAutofit/>
          </a:bodyPr>
          <a:lstStyle/>
          <a:p>
            <a:r>
              <a:rPr lang="ru-RU" sz="1800" dirty="0">
                <a:latin typeface="Calibri" pitchFamily="34" charset="0"/>
              </a:rPr>
              <a:t>Где кругов больше? СПРАВА ИЛИ СЛЕВА?</a:t>
            </a:r>
          </a:p>
        </p:txBody>
      </p:sp>
      <p:sp>
        <p:nvSpPr>
          <p:cNvPr id="4" name="Овал 3"/>
          <p:cNvSpPr/>
          <p:nvPr/>
        </p:nvSpPr>
        <p:spPr>
          <a:xfrm>
            <a:off x="899592" y="2060848"/>
            <a:ext cx="2592288" cy="25202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5724128" y="1556792"/>
            <a:ext cx="2592288" cy="25202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331640" y="2852936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>
            <a:off x="5220072" y="4365104"/>
            <a:ext cx="1656184" cy="16561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691680" y="3501008"/>
            <a:ext cx="1008112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7236296" y="4221088"/>
            <a:ext cx="1008112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1979712" y="4077072"/>
            <a:ext cx="43204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5364088" y="3861048"/>
            <a:ext cx="432048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"/>
            <a:ext cx="7772400" cy="908720"/>
          </a:xfrm>
        </p:spPr>
        <p:txBody>
          <a:bodyPr/>
          <a:lstStyle/>
          <a:p>
            <a:r>
              <a:rPr lang="ru-RU" dirty="0"/>
              <a:t>ПОСЧИТАЙ, СКОЛЬКО ЗДЕСЬ ТРЕУГОЛЬНИКОВ?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55776" y="2060848"/>
            <a:ext cx="4176464" cy="23042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2555776" y="2060848"/>
            <a:ext cx="4176464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 flipV="1">
            <a:off x="2555776" y="2060848"/>
            <a:ext cx="4176464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772400" cy="1362075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Calibri" pitchFamily="34" charset="0"/>
              </a:rPr>
              <a:t>Сколько здесь квадратов?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067944" y="2348880"/>
            <a:ext cx="1152128" cy="10801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067944" y="3861048"/>
            <a:ext cx="1152128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860032" y="3068960"/>
            <a:ext cx="1152128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3275856" y="3068960"/>
            <a:ext cx="1152128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7584" y="116633"/>
            <a:ext cx="7772400" cy="720080"/>
          </a:xfrm>
        </p:spPr>
        <p:txBody>
          <a:bodyPr/>
          <a:lstStyle/>
          <a:p>
            <a:r>
              <a:rPr lang="ru-RU" dirty="0"/>
              <a:t>Заполни таблицу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60" y="980728"/>
          <a:ext cx="7920882" cy="35283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405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1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6815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51216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7056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67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/>
                    </a:p>
                    <a:p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567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619672" y="1124744"/>
            <a:ext cx="576064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15816" y="1124744"/>
            <a:ext cx="936104" cy="50405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4499992" y="1052736"/>
            <a:ext cx="576064" cy="576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Равнобедренный треугольник 12"/>
          <p:cNvSpPr/>
          <p:nvPr/>
        </p:nvSpPr>
        <p:spPr>
          <a:xfrm>
            <a:off x="5868144" y="1124744"/>
            <a:ext cx="648072" cy="504056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308304" y="1124744"/>
            <a:ext cx="86409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411760" y="6165304"/>
            <a:ext cx="57606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691680" y="6165304"/>
            <a:ext cx="576064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971600" y="6165304"/>
            <a:ext cx="576064" cy="5040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1520" y="6165304"/>
            <a:ext cx="576064" cy="5040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491880" y="4653136"/>
            <a:ext cx="936104" cy="50405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411760" y="4653136"/>
            <a:ext cx="936104" cy="50405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331640" y="4653136"/>
            <a:ext cx="936104" cy="50405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/>
          <p:nvPr/>
        </p:nvSpPr>
        <p:spPr>
          <a:xfrm>
            <a:off x="251520" y="4653136"/>
            <a:ext cx="936104" cy="50405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Овал 22"/>
          <p:cNvSpPr/>
          <p:nvPr/>
        </p:nvSpPr>
        <p:spPr>
          <a:xfrm>
            <a:off x="7164288" y="5157192"/>
            <a:ext cx="576064" cy="57606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6444208" y="5157192"/>
            <a:ext cx="576064" cy="576064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5724128" y="5157192"/>
            <a:ext cx="576064" cy="57606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5076056" y="5157192"/>
            <a:ext cx="576064" cy="57606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Равнобедренный треугольник 26"/>
          <p:cNvSpPr/>
          <p:nvPr/>
        </p:nvSpPr>
        <p:spPr>
          <a:xfrm>
            <a:off x="7164288" y="6165304"/>
            <a:ext cx="648072" cy="504056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8" name="Равнобедренный треугольник 27"/>
          <p:cNvSpPr/>
          <p:nvPr/>
        </p:nvSpPr>
        <p:spPr>
          <a:xfrm>
            <a:off x="6444208" y="6165304"/>
            <a:ext cx="648072" cy="504056"/>
          </a:xfrm>
          <a:prstGeom prst="triangl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29" name="Равнобедренный треугольник 28"/>
          <p:cNvSpPr/>
          <p:nvPr/>
        </p:nvSpPr>
        <p:spPr>
          <a:xfrm>
            <a:off x="5724128" y="6165304"/>
            <a:ext cx="648072" cy="504056"/>
          </a:xfrm>
          <a:prstGeom prst="triangl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0" name="Равнобедренный треугольник 29"/>
          <p:cNvSpPr/>
          <p:nvPr/>
        </p:nvSpPr>
        <p:spPr>
          <a:xfrm>
            <a:off x="5004048" y="6165304"/>
            <a:ext cx="648072" cy="504056"/>
          </a:xfrm>
          <a:prstGeom prst="triangle">
            <a:avLst>
              <a:gd name="adj" fmla="val 5000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1" name="Овал 30"/>
          <p:cNvSpPr/>
          <p:nvPr/>
        </p:nvSpPr>
        <p:spPr>
          <a:xfrm>
            <a:off x="3563888" y="5445224"/>
            <a:ext cx="864096" cy="4320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/>
          <p:cNvSpPr/>
          <p:nvPr/>
        </p:nvSpPr>
        <p:spPr>
          <a:xfrm>
            <a:off x="2411760" y="5445224"/>
            <a:ext cx="864096" cy="43204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Овал 32"/>
          <p:cNvSpPr/>
          <p:nvPr/>
        </p:nvSpPr>
        <p:spPr>
          <a:xfrm>
            <a:off x="1259632" y="5445224"/>
            <a:ext cx="864096" cy="432048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Овал 33"/>
          <p:cNvSpPr/>
          <p:nvPr/>
        </p:nvSpPr>
        <p:spPr>
          <a:xfrm>
            <a:off x="251520" y="5445224"/>
            <a:ext cx="864096" cy="4320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2.22222E-6 L 0.2875 -0.1101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00" y="-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22222E-6 L 0.16928 -0.21528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00" y="-10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2.22222E-6 L 0.05122 -0.30972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0" y="-1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22222E-6 L -0.06684 -0.4148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0" y="-20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6296E-6 L 0.77969 -0.2203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000" y="-11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0.66944 -0.3254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500" y="-1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0.53559 -0.43055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800" y="-21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96296E-6 L 0.40955 -0.525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500" y="-26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0.14184 -0.33056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0" y="-1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4.07407E-6 L 0.06302 -0.43843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0" y="-21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85185E-6 L -0.0158 -0.54074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0" y="-27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-0.09445 -0.6456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00" y="-32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48148E-6 L -0.05521 -0.18889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00" y="-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-0.13386 -0.29398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00" y="-1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1.48148E-6 L -0.2125 -0.38842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600" y="-1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48148E-6 L -0.29132 -0.49352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00" y="-247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85185E-6 L 0.09844 -0.33056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900" y="-16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L 0.01962 -0.43565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0" y="-21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85185E-6 L -0.05104 -0.54074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0" y="-27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85185E-6 L -0.13784 -0.6456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00" y="-32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img-fotki.yandex.ru/get/4214/helka50.47/0_2ed3e_a8036cde_L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1556792"/>
            <a:ext cx="2884140" cy="36534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3635896" y="4437112"/>
            <a:ext cx="2088232" cy="576064"/>
          </a:xfrm>
          <a:prstGeom prst="rect">
            <a:avLst/>
          </a:prstGeom>
          <a:solidFill>
            <a:srgbClr val="D0F6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635896" y="4437112"/>
            <a:ext cx="2088232" cy="576064"/>
          </a:xfrm>
        </p:spPr>
        <p:txBody>
          <a:bodyPr>
            <a:normAutofit/>
          </a:bodyPr>
          <a:lstStyle/>
          <a:p>
            <a:r>
              <a:rPr lang="ru-RU" dirty="0"/>
              <a:t>Молодцы!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3000" tmFilter="0, 0; .2, .5; .8, .5; 1, 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500" autoRev="1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pPr algn="l"/>
            <a:r>
              <a:rPr lang="ru-RU" sz="1800" dirty="0"/>
              <a:t>ПОСЧИТАЙ ЦИФРЫ В ПРЯМОМ ПОРЯДКЕ.</a:t>
            </a:r>
            <a:br>
              <a:rPr lang="ru-RU" sz="1800" dirty="0"/>
            </a:br>
            <a:r>
              <a:rPr lang="ru-RU" sz="1800" dirty="0"/>
              <a:t>ПОСЧИТАЙ В ОБРАТНОМ ПОРЯДКЕ.</a:t>
            </a:r>
            <a:br>
              <a:rPr lang="ru-RU" sz="1800" dirty="0"/>
            </a:br>
            <a:r>
              <a:rPr lang="ru-RU" sz="1800" dirty="0"/>
              <a:t>НАЧНИ СЧИТАТЬ С НАЗВАННОГО ЧИСЛА.</a:t>
            </a:r>
            <a:br>
              <a:rPr lang="ru-RU" sz="1800" dirty="0"/>
            </a:br>
            <a:r>
              <a:rPr lang="ru-RU" sz="1800" dirty="0"/>
              <a:t>НАЗОВИ СОСЕДЕЙ ЧИСЛА…4, 8, 5, 9.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Содержимое 3" descr="http://im5-tub.yandex.net/i?id=58309803-15-2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2060848"/>
            <a:ext cx="78809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8-tub.yandex.net/i?id=165602641-22-2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1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2-tub.yandex.net/i?id=167280546-15-2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7" y="2060848"/>
            <a:ext cx="79208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7-tub.yandex.net/i?id=168161708-17-2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5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2-tub.yandex.net/i?id=125341093-11-2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91881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2-tub.yandex.net/i?id=215105081-14-24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355977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8-tub.yandex.net/i?id=190682052-09-24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220072" y="2060848"/>
            <a:ext cx="100811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im2-tub.yandex.net/i?id=192631511-20-24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28184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im5-tub.yandex.net/i?id=167187494-11-24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92280" y="2060848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://im3-tub.yandex.net/i?id=97102268-18-24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943850" y="2060848"/>
            <a:ext cx="102063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Содержимое 3" descr="http://im5-tub.yandex.net/i?id=58309803-15-24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00" y="3933056"/>
            <a:ext cx="78809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://im8-tub.yandex.net/i?id=165602641-22-2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://im2-tub.yandex.net/i?id=167280546-15-2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3933056"/>
            <a:ext cx="79208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http://im7-tub.yandex.net/i?id=168161708-17-2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2120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im2-tub.yandex.net/i?id=125341093-11-24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8024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http://im2-tub.yandex.net/i?id=215105081-14-24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23928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Рисунок 21" descr="http://im8-tub.yandex.net/i?id=190682052-09-24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987824" y="3933056"/>
            <a:ext cx="100811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http://im2-tub.yandex.net/i?id=192631511-20-24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123728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Рисунок 23" descr="http://im5-tub.yandex.net/i?id=167187494-11-24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331640" y="3933056"/>
            <a:ext cx="864096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Рисунок 24" descr="http://im3-tub.yandex.net/i?id=97102268-18-24"/>
          <p:cNvPicPr/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23528" y="3933056"/>
            <a:ext cx="1020638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251520" y="4077072"/>
            <a:ext cx="8892480" cy="19302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9512" y="3789040"/>
            <a:ext cx="8856984" cy="1944216"/>
          </a:xfrm>
          <a:prstGeom prst="rect">
            <a:avLst/>
          </a:prstGeom>
          <a:solidFill>
            <a:srgbClr val="00DE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5746E-6 L -0.87778 -0.2720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900" y="-1360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0.00069 L -0.69306 -0.27204 " pathEditMode="relative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4.52464E-6 L -0.51979 -0.27296 " pathEditMode="relative" ptsTypes="AA">
                                      <p:cBhvr>
                                        <p:cTn id="1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69 L -0.33854 -0.27204 " pathEditMode="relative" ptsTypes="AA">
                                      <p:cBhvr>
                                        <p:cTn id="1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00069 L -0.14965 -0.27204 " pathEditMode="relative" ptsTypes="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0.00046 L 0.24427 -0.2720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0" y="-1360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0.00069 L 0.44879 -0.27204 " pathEditMode="relative" ptsTypes="AA"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0.00069 L 0.63004 -0.2720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500" y="-1360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7 0.00069 L 0.83402 -0.27204 " pathEditMode="relative" ptsTypes="AA">
                                      <p:cBhvr>
                                        <p:cTn id="2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2.5746E-6 L 0.04722 -0.27204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0" y="-136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1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96752"/>
          </a:xfrm>
        </p:spPr>
        <p:txBody>
          <a:bodyPr>
            <a:normAutofit/>
          </a:bodyPr>
          <a:lstStyle/>
          <a:p>
            <a:r>
              <a:rPr lang="ru-RU" sz="1800" dirty="0"/>
              <a:t>ПЕРЕСЧИТАЙ КАРТИНКИ. </a:t>
            </a:r>
            <a:br>
              <a:rPr lang="ru-RU" sz="1800" dirty="0"/>
            </a:br>
            <a:r>
              <a:rPr lang="ru-RU" sz="1800" dirty="0"/>
              <a:t>КАКИМ ПО СЧЕТУ СТОИТ ВЕРТОЛЕТ? АВТОБУС? ГРУЗОВИК?</a:t>
            </a:r>
            <a:br>
              <a:rPr lang="ru-RU" sz="1800" dirty="0"/>
            </a:br>
            <a:r>
              <a:rPr lang="ru-RU" sz="1800" dirty="0"/>
              <a:t>НА КАКОМ МЕСТЕ СТОИТ ВЕЛОСИПЕД? ПАРОХОД? ВОЗДУШНЫЙ ШАР?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589240"/>
            <a:ext cx="1325562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4653136"/>
            <a:ext cx="117316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31640" y="3717032"/>
            <a:ext cx="112077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23728" y="3068960"/>
            <a:ext cx="1243364" cy="73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47864" y="2420888"/>
            <a:ext cx="1096963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27984" y="2420888"/>
            <a:ext cx="1135063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80112" y="2996952"/>
            <a:ext cx="110490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9" cstate="print"/>
          <a:srcRect t="13760"/>
          <a:stretch>
            <a:fillRect/>
          </a:stretch>
        </p:blipFill>
        <p:spPr bwMode="auto">
          <a:xfrm>
            <a:off x="6732588" y="3717032"/>
            <a:ext cx="1249362" cy="783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10" cstate="print"/>
          <a:srcRect t="13760" r="11430"/>
          <a:stretch>
            <a:fillRect/>
          </a:stretch>
        </p:blipFill>
        <p:spPr bwMode="auto">
          <a:xfrm>
            <a:off x="7308304" y="4581128"/>
            <a:ext cx="1079698" cy="8728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11" cstate="print"/>
          <a:srcRect t="13760"/>
          <a:stretch>
            <a:fillRect/>
          </a:stretch>
        </p:blipFill>
        <p:spPr bwMode="auto">
          <a:xfrm>
            <a:off x="7668344" y="5517232"/>
            <a:ext cx="1262421" cy="784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Заголовок 1"/>
          <p:cNvSpPr txBox="1">
            <a:spLocks/>
          </p:cNvSpPr>
          <p:nvPr/>
        </p:nvSpPr>
        <p:spPr>
          <a:xfrm>
            <a:off x="611560" y="119675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683568" y="1052736"/>
            <a:ext cx="8229600" cy="11967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1  2  3  4  5  6  7  8  9  10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800" dirty="0"/>
              <a:t>ЧТО БУДЕТ, ЕСЛИ К ПЯТИ ПРИБАВИТЬ ОДИН?</a:t>
            </a:r>
            <a:br>
              <a:rPr lang="ru-RU" sz="1800" dirty="0"/>
            </a:br>
            <a:r>
              <a:rPr lang="ru-RU" sz="1800" dirty="0"/>
              <a:t>ЕСЛИ ОТ СЕМИ ОТНЯТЬ ОДИН?</a:t>
            </a:r>
            <a:br>
              <a:rPr lang="ru-RU" sz="1800" dirty="0"/>
            </a:br>
            <a:r>
              <a:rPr lang="ru-RU" sz="1800" dirty="0"/>
              <a:t>КАК ПОЛУЧИТЬ ЧИСЛО ВОСЕМЬ, ЕСЛИ ЕСТЬ ЧИСЛО ДЕВЯТЬ?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79512" y="1556792"/>
            <a:ext cx="8686800" cy="15407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6500" dirty="0">
                <a:latin typeface="Times New Roman" pitchFamily="18" charset="0"/>
              </a:rPr>
              <a:t>1  2  3  4  5  6  7  8  9  10</a:t>
            </a:r>
          </a:p>
        </p:txBody>
      </p:sp>
      <p:pic>
        <p:nvPicPr>
          <p:cNvPr id="8" name="Рисунок 7" descr="C:\Users\viki\AppData\Local\Microsoft\Windows\Temporary Internet Files\Content.IE5\6NZXK4SD\MCj0438237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636912"/>
            <a:ext cx="1071570" cy="139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4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3968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C:\Users\viki\AppData\Local\Microsoft\Windows\Temporary Internet Files\Content.IE5\6NZXK4SD\MCj0438237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3068960"/>
            <a:ext cx="1071570" cy="139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C:\Users\viki\AppData\Local\Microsoft\Windows\Temporary Internet Files\Content.IE5\6NZXK4SD\MCj0438237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83768" y="2708920"/>
            <a:ext cx="1071570" cy="139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C:\Users\viki\AppData\Local\Microsoft\Windows\Temporary Internet Files\Content.IE5\6NZXK4SD\MCj0438237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708920"/>
            <a:ext cx="1071570" cy="139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Рисунок 18" descr="C:\Users\viki\AppData\Local\Microsoft\Windows\Temporary Internet Files\Content.IE5\6NZXK4SD\MCj04382370000[1].wm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996952"/>
            <a:ext cx="1071570" cy="139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140968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C:\Users\viki\AppData\Local\Microsoft\Windows\Temporary Internet Files\Content.IE5\6NZXK4SD\MCj04382310000[1].wm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5013176"/>
            <a:ext cx="1000132" cy="1241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1800" dirty="0"/>
              <a:t>СОСТАВЬ И РЕШИ ЗАДАЧУ</a:t>
            </a:r>
          </a:p>
        </p:txBody>
      </p:sp>
      <p:pic>
        <p:nvPicPr>
          <p:cNvPr id="8" name="Содержимое 7" descr="http://t0.gstatic.com/images?q=tbn:ANd9GcRj7JGWE-kYVo2L4uFPw9u1ccQatmxhwIGtvNuSW0xhZHHEbunm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72816"/>
            <a:ext cx="957833" cy="143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2-tub.yandex.net/i?id=206667283-17-2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1772816"/>
            <a:ext cx="914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im8-tub.yandex.net/i?id=370397567-16-2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509120"/>
            <a:ext cx="10858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0" descr="http://im6-tub.yandex.net/i?id=232622623-19-2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07704" y="1772816"/>
            <a:ext cx="9525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11" descr="http://im7-tub.yandex.net/i?id=273636678-02-24"/>
          <p:cNvPicPr/>
          <p:nvPr/>
        </p:nvPicPr>
        <p:blipFill>
          <a:blip r:embed="rId6" cstate="print"/>
          <a:srcRect l="164" r="1837"/>
          <a:stretch>
            <a:fillRect/>
          </a:stretch>
        </p:blipFill>
        <p:spPr bwMode="auto">
          <a:xfrm>
            <a:off x="2557789" y="4509120"/>
            <a:ext cx="1199589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http://im2-tub.yandex.net/i?id=87865246-17-24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475656" y="4509120"/>
            <a:ext cx="108012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Плюс 14"/>
          <p:cNvSpPr/>
          <p:nvPr/>
        </p:nvSpPr>
        <p:spPr>
          <a:xfrm>
            <a:off x="2843808" y="2132856"/>
            <a:ext cx="792088" cy="792088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Рисунок 15" descr="http://t0.gstatic.com/images?q=tbn:ANd9GcRTMg4J_Q2ozIeHdInmzDlNk-LQAw4JEmswW5g3s0SRbYLP8v5uwQ"/>
          <p:cNvPicPr/>
          <p:nvPr/>
        </p:nvPicPr>
        <p:blipFill>
          <a:blip r:embed="rId8" cstate="print"/>
          <a:srcRect t="11811"/>
          <a:stretch>
            <a:fillRect/>
          </a:stretch>
        </p:blipFill>
        <p:spPr bwMode="auto">
          <a:xfrm>
            <a:off x="3635896" y="1772816"/>
            <a:ext cx="1029072" cy="14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Равно 16"/>
          <p:cNvSpPr/>
          <p:nvPr/>
        </p:nvSpPr>
        <p:spPr>
          <a:xfrm>
            <a:off x="4644008" y="2204864"/>
            <a:ext cx="648072" cy="648072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8" name="Рисунок 17" descr="http://im2-tub.yandex.net/i?id=206667283-17-2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92080" y="1772816"/>
            <a:ext cx="91440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Содержимое 7" descr="http://t0.gstatic.com/images?q=tbn:ANd9GcRj7JGWE-kYVo2L4uFPw9u1ccQatmxhwIGtvNuSW0xhZHHEbunm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1772816"/>
            <a:ext cx="957833" cy="1432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im6-tub.yandex.net/i?id=232622623-19-24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1772816"/>
            <a:ext cx="952500" cy="141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Рисунок 20" descr="http://t0.gstatic.com/images?q=tbn:ANd9GcRTMg4J_Q2ozIeHdInmzDlNk-LQAw4JEmswW5g3s0SRbYLP8v5uwQ"/>
          <p:cNvPicPr/>
          <p:nvPr/>
        </p:nvPicPr>
        <p:blipFill>
          <a:blip r:embed="rId8" cstate="print"/>
          <a:srcRect t="11811"/>
          <a:stretch>
            <a:fillRect/>
          </a:stretch>
        </p:blipFill>
        <p:spPr bwMode="auto">
          <a:xfrm>
            <a:off x="7956376" y="1772816"/>
            <a:ext cx="1029072" cy="1465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Рисунок 22" descr="http://im5-tub.yandex.net/i?id=83242744-11-24"/>
          <p:cNvPicPr/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4008" y="4581128"/>
            <a:ext cx="838200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Минус 23"/>
          <p:cNvSpPr/>
          <p:nvPr/>
        </p:nvSpPr>
        <p:spPr>
          <a:xfrm>
            <a:off x="3779912" y="4797152"/>
            <a:ext cx="864096" cy="720080"/>
          </a:xfrm>
          <a:prstGeom prst="mathMin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Равно 24"/>
          <p:cNvSpPr/>
          <p:nvPr/>
        </p:nvSpPr>
        <p:spPr>
          <a:xfrm>
            <a:off x="5436096" y="4797152"/>
            <a:ext cx="914400" cy="72008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СОСТАВЬ РЕШИ ЗАДАЧУ НА СЛОЖЕНИЕ</a:t>
            </a:r>
            <a:br>
              <a:rPr lang="ru-RU" sz="1800" dirty="0"/>
            </a:br>
            <a:r>
              <a:rPr lang="ru-RU" sz="1800" dirty="0"/>
              <a:t>3+4=…</a:t>
            </a:r>
            <a:br>
              <a:rPr lang="ru-RU" sz="1800" dirty="0"/>
            </a:br>
            <a:r>
              <a:rPr lang="ru-RU" sz="1800" dirty="0"/>
              <a:t>5+3=…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772816"/>
            <a:ext cx="1387475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63688" y="1772816"/>
            <a:ext cx="1296144" cy="10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59833" y="1772816"/>
            <a:ext cx="1296144" cy="100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68538" y="3068638"/>
            <a:ext cx="1387475" cy="93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35896" y="3068960"/>
            <a:ext cx="1333500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932040" y="3068960"/>
            <a:ext cx="1363662" cy="936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300788" y="3068638"/>
            <a:ext cx="1257300" cy="936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8313" y="3429000"/>
            <a:ext cx="1066800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547664" y="3429000"/>
            <a:ext cx="77787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339975" y="3429000"/>
            <a:ext cx="968375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76600" y="3500438"/>
            <a:ext cx="1066800" cy="136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356100" y="3500438"/>
            <a:ext cx="1082675" cy="1368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148064" y="5157192"/>
            <a:ext cx="1387475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11638" y="5157788"/>
            <a:ext cx="9747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16" cstate="print"/>
          <a:srcRect t="16635"/>
          <a:stretch>
            <a:fillRect/>
          </a:stretch>
        </p:blipFill>
        <p:spPr bwMode="auto">
          <a:xfrm>
            <a:off x="6516216" y="5157192"/>
            <a:ext cx="1498666" cy="1200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1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1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1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СОСТАВЬ И РЕШИ ЗАДАЧУ НА ВЫЧИТАНИЕ</a:t>
            </a:r>
            <a:br>
              <a:rPr lang="ru-RU" sz="1800" dirty="0"/>
            </a:br>
            <a:r>
              <a:rPr lang="ru-RU" sz="1800" dirty="0"/>
              <a:t>6-2= …</a:t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Содержимое 3" descr="http://funforkids.ru/pictures/kids/kids99.gif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2492896"/>
            <a:ext cx="18002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Содержимое 3" descr="http://funforkids.ru/pictures/kids/kids99.gif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2" y="2492896"/>
            <a:ext cx="165618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Содержимое 3" descr="http://funforkids.ru/pictures/kids/kids99.gif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2492896"/>
            <a:ext cx="1656184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СОСТАВЬ И РЕШИ ЗАДАЧУ НА ВЫЧИТАНИЕ</a:t>
            </a:r>
            <a:br>
              <a:rPr lang="ru-RU" sz="1800" dirty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/>
              <a:t>7-3= …</a:t>
            </a:r>
          </a:p>
        </p:txBody>
      </p:sp>
      <p:pic>
        <p:nvPicPr>
          <p:cNvPr id="13" name="Рисунок 12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212976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Рисунок 13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198884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14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212976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15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198884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212976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98884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Рисунок 19" descr="http://allforchildren.ru/pictures/icons/icon34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198884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3000"/>
                            </p:stCondLst>
                            <p:childTnLst>
                              <p:par>
                                <p:cTn id="12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6000"/>
                            </p:stCondLst>
                            <p:childTnLst>
                              <p:par>
                                <p:cTn id="19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800" dirty="0"/>
              <a:t>ВЫБЕРИ ЛЮБУЮ ЦИФРУ. НАЗОВИ ДЕНЬ НЕДЕЛИ, КОТОРЫЙ ЕЙ СООТВЕТСТВУЕТ</a:t>
            </a:r>
            <a:br>
              <a:rPr lang="ru-RU" sz="1800" dirty="0"/>
            </a:br>
            <a:r>
              <a:rPr lang="ru-RU" sz="1800" dirty="0"/>
              <a:t>ЕСЛИ СЕГОДНЯ СРЕДА, КАКОЙ ДЕНЬ БУДЕТ ЗАВТРА?</a:t>
            </a:r>
            <a:br>
              <a:rPr lang="ru-RU" sz="1800" dirty="0"/>
            </a:br>
            <a:r>
              <a:rPr lang="ru-RU" sz="1800" dirty="0"/>
              <a:t>СЕГОДНЯ ЧЕТВЕРГ, ЗНАЧИТ ВЧЕРА БЫЛ…</a:t>
            </a:r>
            <a:br>
              <a:rPr lang="ru-RU" sz="1800" dirty="0"/>
            </a:br>
            <a:r>
              <a:rPr lang="ru-RU" sz="1800" dirty="0"/>
              <a:t>СЕГОДНЯ СУББОТА, А ПОЗАВЧЕРА БЫЛ…?</a:t>
            </a:r>
            <a:br>
              <a:rPr lang="ru-RU" sz="1800" dirty="0"/>
            </a:br>
            <a:endParaRPr lang="ru-RU" sz="1800" dirty="0"/>
          </a:p>
        </p:txBody>
      </p:sp>
      <p:pic>
        <p:nvPicPr>
          <p:cNvPr id="4" name="Содержимое 3" descr="http://im2-tub.yandex.net/i?id=209894988-10-24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1988840"/>
            <a:ext cx="86409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6-tub.yandex.net/i?id=118006477-05-24"/>
          <p:cNvPicPr/>
          <p:nvPr/>
        </p:nvPicPr>
        <p:blipFill>
          <a:blip r:embed="rId3" cstate="print"/>
          <a:srcRect l="6943" r="6621"/>
          <a:stretch>
            <a:fillRect/>
          </a:stretch>
        </p:blipFill>
        <p:spPr bwMode="auto">
          <a:xfrm>
            <a:off x="1691680" y="3068960"/>
            <a:ext cx="913995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im7-tub.yandex.net/i?id=236465667-19-24"/>
          <p:cNvPicPr/>
          <p:nvPr/>
        </p:nvPicPr>
        <p:blipFill>
          <a:blip r:embed="rId4" cstate="print"/>
          <a:srcRect l="5977" r="3579"/>
          <a:stretch>
            <a:fillRect/>
          </a:stretch>
        </p:blipFill>
        <p:spPr bwMode="auto">
          <a:xfrm>
            <a:off x="2771800" y="2420888"/>
            <a:ext cx="956349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http://im2-tub.yandex.net/i?id=119826123-16-24"/>
          <p:cNvPicPr/>
          <p:nvPr/>
        </p:nvPicPr>
        <p:blipFill>
          <a:blip r:embed="rId5" cstate="print"/>
          <a:srcRect l="8421" t="2211" r="3937"/>
          <a:stretch>
            <a:fillRect/>
          </a:stretch>
        </p:blipFill>
        <p:spPr bwMode="auto">
          <a:xfrm>
            <a:off x="5004048" y="2420888"/>
            <a:ext cx="901666" cy="1201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Рисунок 7" descr="http://im7-tub.yandex.net/i?id=61448708-12-24"/>
          <p:cNvPicPr/>
          <p:nvPr/>
        </p:nvPicPr>
        <p:blipFill>
          <a:blip r:embed="rId6" cstate="print"/>
          <a:srcRect l="12598" r="15118"/>
          <a:stretch>
            <a:fillRect/>
          </a:stretch>
        </p:blipFill>
        <p:spPr bwMode="auto">
          <a:xfrm rot="10800000">
            <a:off x="6156176" y="3068960"/>
            <a:ext cx="832794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4-tub.yandex.net/i?id=109801703-08-24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308304" y="3573016"/>
            <a:ext cx="79208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http://t1.gstatic.com/images?q=tbn:ANd9GcQJAljFtNppiGcHNl2SfKOkd8QHpfc9iPEnZT6h60GRSiA1HUfZGA"/>
          <p:cNvPicPr/>
          <p:nvPr/>
        </p:nvPicPr>
        <p:blipFill>
          <a:blip r:embed="rId8" cstate="print"/>
          <a:srcRect l="17180" r="11453"/>
          <a:stretch>
            <a:fillRect/>
          </a:stretch>
        </p:blipFill>
        <p:spPr bwMode="auto">
          <a:xfrm>
            <a:off x="755576" y="3645024"/>
            <a:ext cx="724384" cy="1215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</TotalTime>
  <Words>140</Words>
  <Application>Microsoft Office PowerPoint</Application>
  <PresentationFormat>Экран (4:3)</PresentationFormat>
  <Paragraphs>25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         Занятие по математике в старшей группе                                                                                  «Считаем вместе»    Подготовила: Полеева С. А. .</vt:lpstr>
      <vt:lpstr>ПОСЧИТАЙ ЦИФРЫ В ПРЯМОМ ПОРЯДКЕ. ПОСЧИТАЙ В ОБРАТНОМ ПОРЯДКЕ. НАЧНИ СЧИТАТЬ С НАЗВАННОГО ЧИСЛА. НАЗОВИ СОСЕДЕЙ ЧИСЛА…4, 8, 5, 9.  </vt:lpstr>
      <vt:lpstr>ПЕРЕСЧИТАЙ КАРТИНКИ.  КАКИМ ПО СЧЕТУ СТОИТ ВЕРТОЛЕТ? АВТОБУС? ГРУЗОВИК? НА КАКОМ МЕСТЕ СТОИТ ВЕЛОСИПЕД? ПАРОХОД? ВОЗДУШНЫЙ ШАР?</vt:lpstr>
      <vt:lpstr>ЧТО БУДЕТ, ЕСЛИ К ПЯТИ ПРИБАВИТЬ ОДИН? ЕСЛИ ОТ СЕМИ ОТНЯТЬ ОДИН? КАК ПОЛУЧИТЬ ЧИСЛО ВОСЕМЬ, ЕСЛИ ЕСТЬ ЧИСЛО ДЕВЯТЬ?</vt:lpstr>
      <vt:lpstr>СОСТАВЬ И РЕШИ ЗАДАЧУ</vt:lpstr>
      <vt:lpstr>СОСТАВЬ РЕШИ ЗАДАЧУ НА СЛОЖЕНИЕ 3+4=… 5+3=…</vt:lpstr>
      <vt:lpstr>СОСТАВЬ И РЕШИ ЗАДАЧУ НА ВЫЧИТАНИЕ 6-2= … </vt:lpstr>
      <vt:lpstr>СОСТАВЬ И РЕШИ ЗАДАЧУ НА ВЫЧИТАНИЕ  7-3= …</vt:lpstr>
      <vt:lpstr>ВЫБЕРИ ЛЮБУЮ ЦИФРУ. НАЗОВИ ДЕНЬ НЕДЕЛИ, КОТОРЫЙ ЕЙ СООТВЕТСТВУЕТ ЕСЛИ СЕГОДНЯ СРЕДА, КАКОЙ ДЕНЬ БУДЕТ ЗАВТРА? СЕГОДНЯ ЧЕТВЕРГ, ЗНАЧИТ ВЧЕРА БЫЛ… СЕГОДНЯ СУББОТА, А ПОЗАВЧЕРА БЫЛ…? </vt:lpstr>
      <vt:lpstr>Презентация PowerPoint</vt:lpstr>
      <vt:lpstr>Презентация PowerPoint</vt:lpstr>
      <vt:lpstr>Где кругов больше? СПРАВА ИЛИ СЛЕВА?</vt:lpstr>
      <vt:lpstr>Презентация PowerPoint</vt:lpstr>
      <vt:lpstr>Сколько здесь квадратов?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Математика в подготовительной группе</dc:title>
  <dc:creator>Детский сад</dc:creator>
  <cp:lastModifiedBy>Ирина</cp:lastModifiedBy>
  <cp:revision>15</cp:revision>
  <dcterms:created xsi:type="dcterms:W3CDTF">2011-04-09T18:28:24Z</dcterms:created>
  <dcterms:modified xsi:type="dcterms:W3CDTF">2020-05-23T18:28:15Z</dcterms:modified>
</cp:coreProperties>
</file>