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76" r:id="rId3"/>
    <p:sldId id="257" r:id="rId4"/>
    <p:sldId id="258" r:id="rId5"/>
    <p:sldId id="259" r:id="rId6"/>
    <p:sldId id="260" r:id="rId7"/>
    <p:sldId id="261" r:id="rId8"/>
    <p:sldId id="262" r:id="rId9"/>
    <p:sldId id="275" r:id="rId10"/>
    <p:sldId id="263" r:id="rId11"/>
    <p:sldId id="277" r:id="rId12"/>
    <p:sldId id="278" r:id="rId13"/>
    <p:sldId id="265" r:id="rId14"/>
    <p:sldId id="264" r:id="rId15"/>
    <p:sldId id="266" r:id="rId16"/>
    <p:sldId id="267" r:id="rId17"/>
    <p:sldId id="268" r:id="rId18"/>
    <p:sldId id="269" r:id="rId19"/>
    <p:sldId id="270" r:id="rId20"/>
    <p:sldId id="279" r:id="rId21"/>
    <p:sldId id="272" r:id="rId22"/>
    <p:sldId id="271" r:id="rId23"/>
    <p:sldId id="273" r:id="rId24"/>
    <p:sldId id="274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0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998" y="-6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eg"/><Relationship Id="rId5" Type="http://schemas.openxmlformats.org/officeDocument/2006/relationships/image" Target="../media/image2.jpeg"/><Relationship Id="rId4" Type="http://schemas.openxmlformats.org/officeDocument/2006/relationships/image" Target="../media/image5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jpeg"/><Relationship Id="rId5" Type="http://schemas.openxmlformats.org/officeDocument/2006/relationships/image" Target="../media/image8.jpeg"/><Relationship Id="rId4" Type="http://schemas.openxmlformats.org/officeDocument/2006/relationships/image" Target="../media/image9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3719554"/>
            <a:ext cx="7146530" cy="231930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НОД по 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формированию элементарных математических представлений в средней группе</a:t>
            </a:r>
            <a:b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Полеева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С.А.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1538" y="857232"/>
            <a:ext cx="6929486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60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Путешествие в сказку</a:t>
            </a:r>
          </a:p>
          <a:p>
            <a:pPr algn="ctr"/>
            <a:r>
              <a:rPr lang="ru-RU" sz="60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«Теремок»</a:t>
            </a:r>
            <a:endParaRPr lang="ru-RU" sz="6000" b="1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6" name="Рисунок 5" descr="загружено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9423" y="4653136"/>
            <a:ext cx="2324100" cy="1971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3357562"/>
            <a:ext cx="2428892" cy="255089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796908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ёлочек на полянке выросло? А грибочков? Чего больше? На сколько?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Содержимое 3" descr="загружено (3)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7072330" y="5286388"/>
            <a:ext cx="1614825" cy="1204908"/>
          </a:xfrm>
        </p:spPr>
      </p:pic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1357298"/>
            <a:ext cx="1836578" cy="1928826"/>
          </a:xfrm>
          <a:prstGeom prst="rect">
            <a:avLst/>
          </a:prstGeom>
        </p:spPr>
      </p:pic>
      <p:pic>
        <p:nvPicPr>
          <p:cNvPr id="6" name="Рисунок 5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0694" y="1285860"/>
            <a:ext cx="2085975" cy="2190750"/>
          </a:xfrm>
          <a:prstGeom prst="rect">
            <a:avLst/>
          </a:prstGeom>
        </p:spPr>
      </p:pic>
      <p:pic>
        <p:nvPicPr>
          <p:cNvPr id="7" name="Рисунок 6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43174" y="1071546"/>
            <a:ext cx="2312728" cy="2428892"/>
          </a:xfrm>
          <a:prstGeom prst="rect">
            <a:avLst/>
          </a:prstGeom>
        </p:spPr>
      </p:pic>
      <p:pic>
        <p:nvPicPr>
          <p:cNvPr id="8" name="Рисунок 7" descr="загружено (4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28794" y="2643182"/>
            <a:ext cx="762000" cy="895350"/>
          </a:xfrm>
          <a:prstGeom prst="rect">
            <a:avLst/>
          </a:prstGeom>
        </p:spPr>
      </p:pic>
      <p:pic>
        <p:nvPicPr>
          <p:cNvPr id="9" name="Рисунок 8" descr="загружено (4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43438" y="2214554"/>
            <a:ext cx="762000" cy="895350"/>
          </a:xfrm>
          <a:prstGeom prst="rect">
            <a:avLst/>
          </a:prstGeom>
        </p:spPr>
      </p:pic>
      <p:pic>
        <p:nvPicPr>
          <p:cNvPr id="10" name="Рисунок 9" descr="загружено (4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29520" y="2214554"/>
            <a:ext cx="762000" cy="895350"/>
          </a:xfrm>
          <a:prstGeom prst="rect">
            <a:avLst/>
          </a:prstGeom>
        </p:spPr>
      </p:pic>
      <p:pic>
        <p:nvPicPr>
          <p:cNvPr id="11" name="Рисунок 10" descr="загружено (4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43174" y="5072074"/>
            <a:ext cx="762000" cy="895350"/>
          </a:xfrm>
          <a:prstGeom prst="rect">
            <a:avLst/>
          </a:prstGeom>
        </p:spPr>
      </p:pic>
      <p:pic>
        <p:nvPicPr>
          <p:cNvPr id="13" name="Рисунок 12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9124" y="3500438"/>
            <a:ext cx="2085975" cy="2190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928670"/>
            <a:ext cx="2000264" cy="2100734"/>
          </a:xfrm>
          <a:prstGeom prst="rect">
            <a:avLst/>
          </a:prstGeom>
        </p:spPr>
      </p:pic>
      <p:pic>
        <p:nvPicPr>
          <p:cNvPr id="3" name="Рисунок 2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71802" y="571480"/>
            <a:ext cx="2428892" cy="2550891"/>
          </a:xfrm>
          <a:prstGeom prst="rect">
            <a:avLst/>
          </a:prstGeom>
        </p:spPr>
      </p:pic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00760" y="857232"/>
            <a:ext cx="2085975" cy="2190750"/>
          </a:xfrm>
          <a:prstGeom prst="rect">
            <a:avLst/>
          </a:prstGeom>
        </p:spPr>
      </p:pic>
      <p:pic>
        <p:nvPicPr>
          <p:cNvPr id="6" name="Рисунок 5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85852" y="3500438"/>
            <a:ext cx="2085975" cy="2190750"/>
          </a:xfrm>
          <a:prstGeom prst="rect">
            <a:avLst/>
          </a:prstGeom>
        </p:spPr>
      </p:pic>
      <p:pic>
        <p:nvPicPr>
          <p:cNvPr id="7" name="Рисунок 6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4810" y="3357562"/>
            <a:ext cx="2085975" cy="219075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8001024" y="5643578"/>
            <a:ext cx="785818" cy="785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 descr="загружено (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5984" y="2000240"/>
            <a:ext cx="762000" cy="895350"/>
          </a:xfrm>
          <a:prstGeom prst="rect">
            <a:avLst/>
          </a:prstGeom>
        </p:spPr>
      </p:pic>
      <p:pic>
        <p:nvPicPr>
          <p:cNvPr id="11" name="Рисунок 10" descr="загружено (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58148" y="2143116"/>
            <a:ext cx="762000" cy="895350"/>
          </a:xfrm>
          <a:prstGeom prst="rect">
            <a:avLst/>
          </a:prstGeom>
        </p:spPr>
      </p:pic>
      <p:pic>
        <p:nvPicPr>
          <p:cNvPr id="12" name="Рисунок 11" descr="загружено (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14942" y="2071678"/>
            <a:ext cx="762000" cy="895350"/>
          </a:xfrm>
          <a:prstGeom prst="rect">
            <a:avLst/>
          </a:prstGeom>
        </p:spPr>
      </p:pic>
      <p:pic>
        <p:nvPicPr>
          <p:cNvPr id="13" name="Рисунок 12" descr="загружено (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71802" y="4714884"/>
            <a:ext cx="762000" cy="895350"/>
          </a:xfrm>
          <a:prstGeom prst="rect">
            <a:avLst/>
          </a:prstGeom>
        </p:spPr>
      </p:pic>
      <p:pic>
        <p:nvPicPr>
          <p:cNvPr id="14" name="Рисунок 13" descr="загружено (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00760" y="4572008"/>
            <a:ext cx="762000" cy="895350"/>
          </a:xfrm>
          <a:prstGeom prst="rect">
            <a:avLst/>
          </a:prstGeom>
        </p:spPr>
      </p:pic>
      <p:pic>
        <p:nvPicPr>
          <p:cNvPr id="15" name="Содержимое 3" descr="загружено 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72330" y="5286388"/>
            <a:ext cx="1614825" cy="120490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71472" y="210901"/>
            <a:ext cx="74295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B050"/>
                </a:solidFill>
                <a:latin typeface="Times New Roman"/>
                <a:ea typeface="Calibri"/>
              </a:rPr>
              <a:t>Что </a:t>
            </a:r>
            <a:r>
              <a:rPr lang="ru-RU" sz="2000" b="1" dirty="0">
                <a:solidFill>
                  <a:srgbClr val="00B050"/>
                </a:solidFill>
                <a:latin typeface="Times New Roman"/>
                <a:ea typeface="Calibri"/>
              </a:rPr>
              <a:t>нужно сделать чтоб и елочек, и грибков стало поровну? (добавить </a:t>
            </a:r>
            <a:r>
              <a:rPr lang="ru-RU" sz="2000" b="1" dirty="0" smtClean="0">
                <a:solidFill>
                  <a:srgbClr val="00B050"/>
                </a:solidFill>
                <a:latin typeface="Times New Roman"/>
                <a:ea typeface="Calibri"/>
              </a:rPr>
              <a:t>грибок)</a:t>
            </a:r>
            <a:endParaRPr lang="ru-RU" sz="20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928670"/>
            <a:ext cx="2000264" cy="2100734"/>
          </a:xfrm>
          <a:prstGeom prst="rect">
            <a:avLst/>
          </a:prstGeom>
        </p:spPr>
      </p:pic>
      <p:pic>
        <p:nvPicPr>
          <p:cNvPr id="3" name="Рисунок 2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71802" y="571480"/>
            <a:ext cx="2428892" cy="2550891"/>
          </a:xfrm>
          <a:prstGeom prst="rect">
            <a:avLst/>
          </a:prstGeom>
        </p:spPr>
      </p:pic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00760" y="857232"/>
            <a:ext cx="2085975" cy="2190750"/>
          </a:xfrm>
          <a:prstGeom prst="rect">
            <a:avLst/>
          </a:prstGeom>
        </p:spPr>
      </p:pic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85852" y="3500438"/>
            <a:ext cx="2085975" cy="219075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8001024" y="5643578"/>
            <a:ext cx="785818" cy="785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 descr="загружено (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5984" y="2000240"/>
            <a:ext cx="762000" cy="895350"/>
          </a:xfrm>
          <a:prstGeom prst="rect">
            <a:avLst/>
          </a:prstGeom>
        </p:spPr>
      </p:pic>
      <p:pic>
        <p:nvPicPr>
          <p:cNvPr id="9" name="Рисунок 8" descr="загружено (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58148" y="2143116"/>
            <a:ext cx="762000" cy="895350"/>
          </a:xfrm>
          <a:prstGeom prst="rect">
            <a:avLst/>
          </a:prstGeom>
        </p:spPr>
      </p:pic>
      <p:pic>
        <p:nvPicPr>
          <p:cNvPr id="10" name="Рисунок 9" descr="загружено (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14942" y="2071678"/>
            <a:ext cx="762000" cy="895350"/>
          </a:xfrm>
          <a:prstGeom prst="rect">
            <a:avLst/>
          </a:prstGeom>
        </p:spPr>
      </p:pic>
      <p:pic>
        <p:nvPicPr>
          <p:cNvPr id="11" name="Рисунок 10" descr="загружено (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71802" y="4714884"/>
            <a:ext cx="762000" cy="895350"/>
          </a:xfrm>
          <a:prstGeom prst="rect">
            <a:avLst/>
          </a:prstGeom>
        </p:spPr>
      </p:pic>
      <p:pic>
        <p:nvPicPr>
          <p:cNvPr id="13" name="Содержимое 3" descr="загружено 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72330" y="5286388"/>
            <a:ext cx="1614825" cy="120490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71472" y="131900"/>
            <a:ext cx="74295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  <a:latin typeface="Times New Roman"/>
                <a:ea typeface="Calibri"/>
              </a:rPr>
              <a:t>Что </a:t>
            </a:r>
            <a:r>
              <a:rPr lang="ru-RU" sz="2400" b="1" dirty="0">
                <a:solidFill>
                  <a:srgbClr val="00B050"/>
                </a:solidFill>
                <a:latin typeface="Times New Roman"/>
                <a:ea typeface="Calibri"/>
              </a:rPr>
              <a:t>нужно сделать чтоб и елочек, и грибков стало поровну? </a:t>
            </a:r>
            <a:r>
              <a:rPr lang="ru-RU" sz="2400" b="1" dirty="0" smtClean="0">
                <a:solidFill>
                  <a:srgbClr val="00B050"/>
                </a:solidFill>
                <a:latin typeface="Times New Roman"/>
                <a:ea typeface="Calibri"/>
              </a:rPr>
              <a:t>(убрать </a:t>
            </a:r>
            <a:r>
              <a:rPr lang="ru-RU" sz="2400" b="1" dirty="0">
                <a:solidFill>
                  <a:srgbClr val="00B050"/>
                </a:solidFill>
                <a:latin typeface="Times New Roman"/>
                <a:ea typeface="Calibri"/>
              </a:rPr>
              <a:t>елочку)</a:t>
            </a:r>
            <a:endParaRPr lang="ru-RU" sz="24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загружено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0694" y="3500438"/>
            <a:ext cx="3286148" cy="285752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Физкультминутка «ЗАЙКА»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23528" y="1412776"/>
            <a:ext cx="6615130" cy="5154626"/>
          </a:xfrm>
          <a:prstGeom prst="rect">
            <a:avLst/>
          </a:prstGeom>
        </p:spPr>
        <p:txBody>
          <a:bodyPr vert="horz" anchor="b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000" cap="small" noProof="0" dirty="0" smtClean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000" cap="small" dirty="0" smtClean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000" cap="small" noProof="0" dirty="0" smtClean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000" cap="small" noProof="0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Зайке холодно сидеть.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0" i="0" u="none" strike="noStrike" kern="1200" cap="small" spc="0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Нужно</a:t>
            </a:r>
            <a:r>
              <a:rPr kumimoji="0" lang="ru-RU" sz="3000" b="0" i="0" u="none" strike="noStrike" kern="1200" cap="small" spc="0" normalizeH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лапочки погреть.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000" cap="small" baseline="0" noProof="0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Лапки</a:t>
            </a:r>
            <a:r>
              <a:rPr lang="ru-RU" sz="3000" cap="small" noProof="0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вверх, лапки вниз,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0" i="0" u="none" strike="noStrike" kern="1200" cap="small" spc="0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На</a:t>
            </a:r>
            <a:r>
              <a:rPr kumimoji="0" lang="ru-RU" sz="3000" b="0" i="0" u="none" strike="noStrike" kern="1200" cap="small" spc="0" normalizeH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носочках потянись.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000" cap="small" baseline="0" noProof="0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Лапки</a:t>
            </a:r>
            <a:r>
              <a:rPr lang="ru-RU" sz="3000" cap="small" noProof="0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ставим на бочок,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0" i="0" u="none" strike="noStrike" kern="1200" cap="small" spc="0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На</a:t>
            </a:r>
            <a:r>
              <a:rPr kumimoji="0" lang="ru-RU" sz="3000" b="0" i="0" u="none" strike="noStrike" kern="1200" cap="small" spc="0" normalizeH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носочках скок – </a:t>
            </a:r>
            <a:r>
              <a:rPr kumimoji="0" lang="ru-RU" sz="3000" b="0" i="0" u="none" strike="noStrike" kern="1200" cap="small" spc="0" normalizeH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скок</a:t>
            </a:r>
            <a:r>
              <a:rPr kumimoji="0" lang="ru-RU" sz="3000" b="0" i="0" u="none" strike="noStrike" kern="1200" cap="small" spc="0" normalizeH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–</a:t>
            </a:r>
            <a:r>
              <a:rPr kumimoji="0" lang="ru-RU" sz="3000" b="0" i="0" u="none" strike="noStrike" kern="1200" cap="small" spc="0" normalizeH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скок</a:t>
            </a:r>
            <a:r>
              <a:rPr kumimoji="0" lang="ru-RU" sz="3000" b="0" i="0" u="none" strike="noStrike" kern="1200" cap="small" spc="0" normalizeH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000" cap="small" baseline="0" noProof="0" dirty="0" smtClean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000" b="0" i="0" u="none" strike="noStrike" kern="1200" cap="small" spc="0" normalizeH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000" cap="small" baseline="0" noProof="0" dirty="0" smtClean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Сколько зверушек стало жить в Теремке?</a:t>
            </a:r>
            <a:endParaRPr lang="ru-RU" sz="3200" dirty="0"/>
          </a:p>
        </p:txBody>
      </p:sp>
      <p:pic>
        <p:nvPicPr>
          <p:cNvPr id="6" name="Содержимое 5" descr="загружено (3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214942" y="4357694"/>
            <a:ext cx="2476500" cy="1847850"/>
          </a:xfrm>
        </p:spPr>
      </p:pic>
      <p:pic>
        <p:nvPicPr>
          <p:cNvPr id="5" name="Содержимое 4" descr="загружено.jp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3643306" y="1071546"/>
            <a:ext cx="3779017" cy="3205969"/>
          </a:xfrm>
        </p:spPr>
      </p:pic>
      <p:pic>
        <p:nvPicPr>
          <p:cNvPr id="7" name="Рисунок 6" descr="загружено (2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71670" y="3929066"/>
            <a:ext cx="1752600" cy="2609850"/>
          </a:xfrm>
          <a:prstGeom prst="rect">
            <a:avLst/>
          </a:prstGeom>
        </p:spPr>
      </p:pic>
      <p:pic>
        <p:nvPicPr>
          <p:cNvPr id="8" name="Рисунок 7" descr="загружено (1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8596" y="1928802"/>
            <a:ext cx="2143125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00B050"/>
                </a:solidFill>
              </a:rPr>
              <a:t>Тише, тише не шумите, </a:t>
            </a:r>
            <a:br>
              <a:rPr lang="ru-RU" b="1" i="1" dirty="0" smtClean="0">
                <a:solidFill>
                  <a:srgbClr val="00B050"/>
                </a:solidFill>
              </a:rPr>
            </a:br>
            <a:r>
              <a:rPr lang="ru-RU" b="1" i="1" dirty="0" smtClean="0">
                <a:solidFill>
                  <a:srgbClr val="00B050"/>
                </a:solidFill>
              </a:rPr>
              <a:t>Кто-то к нам идет сюда! </a:t>
            </a:r>
            <a:br>
              <a:rPr lang="ru-RU" b="1" i="1" dirty="0" smtClean="0">
                <a:solidFill>
                  <a:srgbClr val="00B050"/>
                </a:solidFill>
              </a:rPr>
            </a:br>
            <a:r>
              <a:rPr lang="ru-RU" b="1" i="1" dirty="0" smtClean="0">
                <a:solidFill>
                  <a:srgbClr val="00B050"/>
                </a:solidFill>
              </a:rPr>
              <a:t>Ну, конечно же, лиса!</a:t>
            </a:r>
            <a:endParaRPr lang="ru-RU" b="1" i="1" dirty="0">
              <a:solidFill>
                <a:srgbClr val="00B050"/>
              </a:solidFill>
            </a:endParaRPr>
          </a:p>
        </p:txBody>
      </p:sp>
      <p:pic>
        <p:nvPicPr>
          <p:cNvPr id="5" name="Содержимое 4" descr="загружено (5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 rot="1341928">
            <a:off x="4801531" y="2711118"/>
            <a:ext cx="3602789" cy="1876453"/>
          </a:xfrm>
        </p:spPr>
      </p:pic>
      <p:pic>
        <p:nvPicPr>
          <p:cNvPr id="6" name="Содержимое 5" descr="загружено.jp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714348" y="2857496"/>
            <a:ext cx="4286280" cy="3757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Решила лисичка украсить теремок разноцветными флажками</a:t>
            </a:r>
            <a:endParaRPr lang="ru-RU" b="1" dirty="0">
              <a:solidFill>
                <a:srgbClr val="00B050"/>
              </a:solidFill>
            </a:endParaRPr>
          </a:p>
        </p:txBody>
      </p:sp>
      <p:pic>
        <p:nvPicPr>
          <p:cNvPr id="4" name="Содержимое 3" descr="загружено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214546" y="2125842"/>
            <a:ext cx="4852320" cy="4116518"/>
          </a:xfrm>
        </p:spPr>
      </p:pic>
      <p:sp>
        <p:nvSpPr>
          <p:cNvPr id="5" name="Волна 4"/>
          <p:cNvSpPr/>
          <p:nvPr/>
        </p:nvSpPr>
        <p:spPr>
          <a:xfrm>
            <a:off x="6643702" y="2357430"/>
            <a:ext cx="1714512" cy="857256"/>
          </a:xfrm>
          <a:prstGeom prst="wav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Волна 5"/>
          <p:cNvSpPr/>
          <p:nvPr/>
        </p:nvSpPr>
        <p:spPr>
          <a:xfrm>
            <a:off x="1071538" y="2214554"/>
            <a:ext cx="1571636" cy="857256"/>
          </a:xfrm>
          <a:prstGeom prst="wav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Волна 6"/>
          <p:cNvSpPr/>
          <p:nvPr/>
        </p:nvSpPr>
        <p:spPr>
          <a:xfrm>
            <a:off x="7572396" y="4286256"/>
            <a:ext cx="1214446" cy="857256"/>
          </a:xfrm>
          <a:prstGeom prst="wav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Волна 7"/>
          <p:cNvSpPr/>
          <p:nvPr/>
        </p:nvSpPr>
        <p:spPr>
          <a:xfrm>
            <a:off x="1000100" y="4071942"/>
            <a:ext cx="1500198" cy="928694"/>
          </a:xfrm>
          <a:prstGeom prst="wav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00100" y="2285992"/>
            <a:ext cx="71438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28662" y="4143380"/>
            <a:ext cx="71438" cy="1500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572264" y="2428868"/>
            <a:ext cx="71438" cy="1571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7500958" y="4357694"/>
            <a:ext cx="71438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8001024" y="5643578"/>
            <a:ext cx="785818" cy="785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28596" y="285728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Ой, что случилось?(зелёный пропал)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3" name="Содержимое 3" descr="загружено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00232" y="2357430"/>
            <a:ext cx="5000660" cy="3852080"/>
          </a:xfrm>
          <a:prstGeom prst="rect">
            <a:avLst/>
          </a:prstGeom>
        </p:spPr>
      </p:pic>
      <p:sp>
        <p:nvSpPr>
          <p:cNvPr id="5" name="Волна 4"/>
          <p:cNvSpPr/>
          <p:nvPr/>
        </p:nvSpPr>
        <p:spPr>
          <a:xfrm>
            <a:off x="1071538" y="2214554"/>
            <a:ext cx="1571636" cy="857256"/>
          </a:xfrm>
          <a:prstGeom prst="wav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Волна 5"/>
          <p:cNvSpPr/>
          <p:nvPr/>
        </p:nvSpPr>
        <p:spPr>
          <a:xfrm>
            <a:off x="7572396" y="4286256"/>
            <a:ext cx="1214446" cy="857256"/>
          </a:xfrm>
          <a:prstGeom prst="wav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Волна 6"/>
          <p:cNvSpPr/>
          <p:nvPr/>
        </p:nvSpPr>
        <p:spPr>
          <a:xfrm>
            <a:off x="1000100" y="4071942"/>
            <a:ext cx="1500198" cy="928694"/>
          </a:xfrm>
          <a:prstGeom prst="wav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000100" y="2285992"/>
            <a:ext cx="71438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928662" y="4143380"/>
            <a:ext cx="71438" cy="1500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7500958" y="4357694"/>
            <a:ext cx="71438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8001024" y="5643578"/>
            <a:ext cx="785818" cy="785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28596" y="28572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Содержимое 3" descr="загружено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47391" y="2217340"/>
            <a:ext cx="5072098" cy="3852080"/>
          </a:xfrm>
          <a:prstGeom prst="rect">
            <a:avLst/>
          </a:prstGeom>
        </p:spPr>
      </p:pic>
      <p:sp>
        <p:nvSpPr>
          <p:cNvPr id="4" name="Волна 3"/>
          <p:cNvSpPr/>
          <p:nvPr/>
        </p:nvSpPr>
        <p:spPr>
          <a:xfrm>
            <a:off x="6643702" y="2357430"/>
            <a:ext cx="1714512" cy="857256"/>
          </a:xfrm>
          <a:prstGeom prst="wav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Волна 4"/>
          <p:cNvSpPr/>
          <p:nvPr/>
        </p:nvSpPr>
        <p:spPr>
          <a:xfrm>
            <a:off x="1071538" y="2214554"/>
            <a:ext cx="1571636" cy="857256"/>
          </a:xfrm>
          <a:prstGeom prst="wav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Волна 5"/>
          <p:cNvSpPr/>
          <p:nvPr/>
        </p:nvSpPr>
        <p:spPr>
          <a:xfrm>
            <a:off x="7572396" y="4286256"/>
            <a:ext cx="1214446" cy="857256"/>
          </a:xfrm>
          <a:prstGeom prst="wav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Волна 6"/>
          <p:cNvSpPr/>
          <p:nvPr/>
        </p:nvSpPr>
        <p:spPr>
          <a:xfrm>
            <a:off x="1000100" y="4071942"/>
            <a:ext cx="1500198" cy="928694"/>
          </a:xfrm>
          <a:prstGeom prst="wav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000100" y="2285992"/>
            <a:ext cx="71438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928662" y="4143380"/>
            <a:ext cx="71438" cy="1500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572264" y="2428868"/>
            <a:ext cx="71438" cy="1571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7500958" y="4357694"/>
            <a:ext cx="71438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8001024" y="5643578"/>
            <a:ext cx="785818" cy="785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39551" y="285728"/>
            <a:ext cx="76400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B050"/>
                </a:solidFill>
                <a:latin typeface="Times New Roman"/>
                <a:ea typeface="Calibri"/>
              </a:rPr>
              <a:t>Давайте проверим, и правда, не хватало зеленого флажка! </a:t>
            </a:r>
            <a:endParaRPr lang="ru-RU" sz="36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28596" y="28572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Содержимое 3" descr="загружено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02" y="2449417"/>
            <a:ext cx="5072098" cy="3852080"/>
          </a:xfrm>
          <a:prstGeom prst="rect">
            <a:avLst/>
          </a:prstGeom>
        </p:spPr>
      </p:pic>
      <p:sp>
        <p:nvSpPr>
          <p:cNvPr id="4" name="Волна 3"/>
          <p:cNvSpPr/>
          <p:nvPr/>
        </p:nvSpPr>
        <p:spPr>
          <a:xfrm>
            <a:off x="6643702" y="2357430"/>
            <a:ext cx="1714512" cy="857256"/>
          </a:xfrm>
          <a:prstGeom prst="wav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Волна 4"/>
          <p:cNvSpPr/>
          <p:nvPr/>
        </p:nvSpPr>
        <p:spPr>
          <a:xfrm>
            <a:off x="1071538" y="2214554"/>
            <a:ext cx="1571636" cy="857256"/>
          </a:xfrm>
          <a:prstGeom prst="wav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Волна 5"/>
          <p:cNvSpPr/>
          <p:nvPr/>
        </p:nvSpPr>
        <p:spPr>
          <a:xfrm>
            <a:off x="7572396" y="4286256"/>
            <a:ext cx="1214446" cy="857256"/>
          </a:xfrm>
          <a:prstGeom prst="wav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000100" y="2285992"/>
            <a:ext cx="71438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572264" y="2428868"/>
            <a:ext cx="71438" cy="1571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7500958" y="4357694"/>
            <a:ext cx="71438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8001024" y="5643578"/>
            <a:ext cx="785818" cy="785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672562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B050"/>
                </a:solidFill>
                <a:latin typeface="Times New Roman"/>
                <a:ea typeface="Calibri"/>
              </a:rPr>
              <a:t>И опять что то не так! (пропал синий флажок). </a:t>
            </a:r>
            <a:endParaRPr lang="ru-RU" sz="36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15130" cy="5154626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Цель: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Закрепить счет в пределах 5, понятия «короче», «длиннее»; геометрические фигуры (круг, квадрат, треугольник).</a:t>
            </a:r>
            <a:b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Програмные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Развивать мышление,  зрительную память, внимание, счетные умения.</a:t>
            </a:r>
            <a:b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Воспитывать дружелюбие, доброту, отзывчивость.</a:t>
            </a:r>
            <a:b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Закрепление счета в пределах 5, понятий «короче-длиннее», знание геометрических фигур.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Интегрирование образовательных областей: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«Познание» (ФЭМП, конструирование), «Коммуникация», «Социализация», «Чтение художественной литературы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Содержимое 3" descr="загружено (2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 flipH="1">
            <a:off x="6929454" y="4000504"/>
            <a:ext cx="1790716" cy="26098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28596" y="28572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Содержимое 3" descr="загружено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7356" y="2428868"/>
            <a:ext cx="5072098" cy="3852080"/>
          </a:xfrm>
          <a:prstGeom prst="rect">
            <a:avLst/>
          </a:prstGeom>
        </p:spPr>
      </p:pic>
      <p:sp>
        <p:nvSpPr>
          <p:cNvPr id="5" name="Волна 4"/>
          <p:cNvSpPr/>
          <p:nvPr/>
        </p:nvSpPr>
        <p:spPr>
          <a:xfrm>
            <a:off x="6643702" y="2357430"/>
            <a:ext cx="1714512" cy="857256"/>
          </a:xfrm>
          <a:prstGeom prst="wav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Волна 5"/>
          <p:cNvSpPr/>
          <p:nvPr/>
        </p:nvSpPr>
        <p:spPr>
          <a:xfrm>
            <a:off x="1071538" y="2214554"/>
            <a:ext cx="1571636" cy="857256"/>
          </a:xfrm>
          <a:prstGeom prst="wav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Волна 6"/>
          <p:cNvSpPr/>
          <p:nvPr/>
        </p:nvSpPr>
        <p:spPr>
          <a:xfrm>
            <a:off x="7572396" y="4286256"/>
            <a:ext cx="1214446" cy="857256"/>
          </a:xfrm>
          <a:prstGeom prst="wav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Волна 7"/>
          <p:cNvSpPr/>
          <p:nvPr/>
        </p:nvSpPr>
        <p:spPr>
          <a:xfrm>
            <a:off x="1000100" y="4071942"/>
            <a:ext cx="1500198" cy="928694"/>
          </a:xfrm>
          <a:prstGeom prst="wav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00100" y="2285992"/>
            <a:ext cx="71438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28662" y="4143380"/>
            <a:ext cx="71438" cy="1500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572264" y="2428868"/>
            <a:ext cx="71438" cy="1571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7500958" y="4357694"/>
            <a:ext cx="71438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8001024" y="5643578"/>
            <a:ext cx="785818" cy="785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531613" y="661886"/>
            <a:ext cx="4572000" cy="7554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4000" b="1" dirty="0" smtClean="0">
                <a:solidFill>
                  <a:srgbClr val="00B050"/>
                </a:solidFill>
                <a:latin typeface="Times New Roman"/>
                <a:ea typeface="Calibri"/>
                <a:cs typeface="Times New Roman"/>
              </a:rPr>
              <a:t>Молодцы ребята!</a:t>
            </a:r>
            <a:endParaRPr lang="ru-RU" sz="4000" b="1" dirty="0">
              <a:solidFill>
                <a:srgbClr val="00B05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загружено (1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1428736"/>
            <a:ext cx="2428877" cy="2428877"/>
          </a:xfrm>
        </p:spPr>
      </p:pic>
      <p:pic>
        <p:nvPicPr>
          <p:cNvPr id="7" name="Рисунок 6" descr="загружено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42976" y="4000504"/>
            <a:ext cx="1752600" cy="2609850"/>
          </a:xfrm>
          <a:prstGeom prst="rect">
            <a:avLst/>
          </a:prstGeom>
        </p:spPr>
      </p:pic>
      <p:pic>
        <p:nvPicPr>
          <p:cNvPr id="8" name="Рисунок 7" descr="загружено 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72198" y="1714488"/>
            <a:ext cx="2776508" cy="2071702"/>
          </a:xfrm>
          <a:prstGeom prst="rect">
            <a:avLst/>
          </a:prstGeom>
        </p:spPr>
      </p:pic>
      <p:pic>
        <p:nvPicPr>
          <p:cNvPr id="5" name="Содержимое 4" descr="загружено.jpg"/>
          <p:cNvPicPr>
            <a:picLocks noGrp="1" noChangeAspect="1"/>
          </p:cNvPicPr>
          <p:nvPr>
            <p:ph sz="quarter" idx="2"/>
          </p:nvPr>
        </p:nvPicPr>
        <p:blipFill>
          <a:blip r:embed="rId5" cstate="print"/>
          <a:stretch>
            <a:fillRect/>
          </a:stretch>
        </p:blipFill>
        <p:spPr>
          <a:xfrm>
            <a:off x="2500298" y="1214422"/>
            <a:ext cx="3705113" cy="3143272"/>
          </a:xfrm>
        </p:spPr>
      </p:pic>
      <p:pic>
        <p:nvPicPr>
          <p:cNvPr id="9" name="Рисунок 8" descr="загружено (5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21392093">
            <a:off x="3979217" y="4458328"/>
            <a:ext cx="3383288" cy="176212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Сколько зверушек стало жить в Теремке?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001024" y="5643578"/>
            <a:ext cx="785818" cy="785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images (1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357290" y="2214554"/>
            <a:ext cx="2433635" cy="4408094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14290"/>
            <a:ext cx="7400948" cy="2082792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rgbClr val="0070C0"/>
                </a:solidFill>
              </a:rPr>
              <a:t>А по лесу уж медведь идёт. </a:t>
            </a:r>
            <a:br>
              <a:rPr lang="ru-RU" sz="3200" b="1" i="1" dirty="0" smtClean="0">
                <a:solidFill>
                  <a:srgbClr val="0070C0"/>
                </a:solidFill>
              </a:rPr>
            </a:br>
            <a:r>
              <a:rPr lang="ru-RU" sz="3200" b="1" i="1" dirty="0" smtClean="0">
                <a:solidFill>
                  <a:srgbClr val="0070C0"/>
                </a:solidFill>
              </a:rPr>
              <a:t>Вдруг увидел теремок – </a:t>
            </a:r>
            <a:br>
              <a:rPr lang="ru-RU" sz="3200" b="1" i="1" dirty="0" smtClean="0">
                <a:solidFill>
                  <a:srgbClr val="0070C0"/>
                </a:solidFill>
              </a:rPr>
            </a:br>
            <a:r>
              <a:rPr lang="ru-RU" sz="3200" b="1" i="1" dirty="0" smtClean="0">
                <a:solidFill>
                  <a:srgbClr val="0070C0"/>
                </a:solidFill>
              </a:rPr>
              <a:t>как заревёт: </a:t>
            </a:r>
            <a:br>
              <a:rPr lang="ru-RU" sz="3200" b="1" i="1" dirty="0" smtClean="0">
                <a:solidFill>
                  <a:srgbClr val="0070C0"/>
                </a:solidFill>
              </a:rPr>
            </a:br>
            <a:r>
              <a:rPr lang="ru-RU" sz="3200" b="1" i="1" dirty="0" smtClean="0">
                <a:solidFill>
                  <a:srgbClr val="0070C0"/>
                </a:solidFill>
              </a:rPr>
              <a:t>«Вы пустите меня в теремок!» </a:t>
            </a:r>
            <a:endParaRPr lang="ru-RU" sz="3200" b="1" i="1" dirty="0">
              <a:solidFill>
                <a:srgbClr val="0070C0"/>
              </a:solidFill>
            </a:endParaRPr>
          </a:p>
        </p:txBody>
      </p:sp>
      <p:pic>
        <p:nvPicPr>
          <p:cNvPr id="6" name="Содержимое 5" descr="загружено.jp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4500562" y="2928934"/>
            <a:ext cx="3969386" cy="336747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загружено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6314" y="4786322"/>
            <a:ext cx="2476500" cy="184785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Содержимое 6" descr="images (3)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-785850" y="0"/>
            <a:ext cx="6308669" cy="4143404"/>
          </a:xfrm>
        </p:spPr>
      </p:pic>
      <p:pic>
        <p:nvPicPr>
          <p:cNvPr id="8" name="Содержимое 7" descr="images (1).jpg"/>
          <p:cNvPicPr>
            <a:picLocks noGrp="1" noChangeAspect="1"/>
          </p:cNvPicPr>
          <p:nvPr>
            <p:ph sz="quarter" idx="2"/>
          </p:nvPr>
        </p:nvPicPr>
        <p:blipFill>
          <a:blip r:embed="rId4" cstate="print"/>
          <a:stretch>
            <a:fillRect/>
          </a:stretch>
        </p:blipFill>
        <p:spPr>
          <a:xfrm flipH="1">
            <a:off x="6572264" y="500042"/>
            <a:ext cx="1817243" cy="2643206"/>
          </a:xfrm>
        </p:spPr>
      </p:pic>
      <p:pic>
        <p:nvPicPr>
          <p:cNvPr id="9" name="Рисунок 8" descr="загружено (5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14941" y="3143248"/>
            <a:ext cx="3017541" cy="1571636"/>
          </a:xfrm>
          <a:prstGeom prst="rect">
            <a:avLst/>
          </a:prstGeom>
        </p:spPr>
      </p:pic>
      <p:pic>
        <p:nvPicPr>
          <p:cNvPr id="10" name="Рисунок 9" descr="загружено (1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500298" y="4071942"/>
            <a:ext cx="2143125" cy="2143125"/>
          </a:xfrm>
          <a:prstGeom prst="rect">
            <a:avLst/>
          </a:prstGeom>
        </p:spPr>
      </p:pic>
      <p:pic>
        <p:nvPicPr>
          <p:cNvPr id="11" name="Рисунок 10" descr="загружено (2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57158" y="4000504"/>
            <a:ext cx="1752600" cy="2609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643182"/>
            <a:ext cx="8229600" cy="11430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6000" b="1" i="1" dirty="0" smtClean="0">
                <a:solidFill>
                  <a:srgbClr val="FF0000"/>
                </a:solidFill>
              </a:rPr>
              <a:t>КОНЕЦ!</a:t>
            </a:r>
            <a:endParaRPr lang="ru-RU" sz="60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Содержимое 7" descr="загружено (1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500430" y="3929066"/>
            <a:ext cx="2143125" cy="2143125"/>
          </a:xfrm>
        </p:spPr>
      </p:pic>
      <p:pic>
        <p:nvPicPr>
          <p:cNvPr id="7" name="Содержимое 6" descr="загружено.jp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4623076" y="500042"/>
            <a:ext cx="3957735" cy="3357586"/>
          </a:xfrm>
        </p:spPr>
      </p:pic>
      <p:sp>
        <p:nvSpPr>
          <p:cNvPr id="6" name="Прямоугольник 5"/>
          <p:cNvSpPr/>
          <p:nvPr/>
        </p:nvSpPr>
        <p:spPr>
          <a:xfrm>
            <a:off x="500034" y="285728"/>
            <a:ext cx="3861986" cy="35394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Стоит в поле Теремок.</a:t>
            </a:r>
            <a:br>
              <a:rPr lang="ru-RU" sz="3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Он не низок, не высок.</a:t>
            </a:r>
            <a:br>
              <a:rPr lang="ru-RU" sz="3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Как по полю мышка бежала,</a:t>
            </a:r>
            <a:br>
              <a:rPr lang="ru-RU" sz="3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Теремок увидала</a:t>
            </a:r>
            <a:endParaRPr lang="ru-RU" sz="32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загружено (1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 rot="21337850">
            <a:off x="298243" y="2721494"/>
            <a:ext cx="2143125" cy="2286001"/>
          </a:xfrm>
        </p:spPr>
      </p:pic>
      <p:pic>
        <p:nvPicPr>
          <p:cNvPr id="7" name="Содержимое 6" descr="загружено.jp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5995583" y="2214554"/>
            <a:ext cx="2829343" cy="2400303"/>
          </a:xfrm>
        </p:spPr>
      </p:pic>
      <p:sp>
        <p:nvSpPr>
          <p:cNvPr id="5" name="Прямоугольник 4"/>
          <p:cNvSpPr/>
          <p:nvPr/>
        </p:nvSpPr>
        <p:spPr>
          <a:xfrm>
            <a:off x="928662" y="428604"/>
            <a:ext cx="742955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По какой дорожке идти Мышке?</a:t>
            </a:r>
            <a:endParaRPr lang="ru-RU" sz="48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3623" y="3996890"/>
            <a:ext cx="3326403" cy="45676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15706" y="5746433"/>
            <a:ext cx="8168467" cy="41800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Сколько зверушек стало жить в Теремке?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Содержимое 4" descr="загружено (1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214437" y="2814637"/>
            <a:ext cx="2143125" cy="2143125"/>
          </a:xfrm>
        </p:spPr>
      </p:pic>
      <p:pic>
        <p:nvPicPr>
          <p:cNvPr id="6" name="Содержимое 5" descr="загружено.jp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3428992" y="1428736"/>
            <a:ext cx="5056888" cy="429006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загружено (2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929058" y="3643314"/>
            <a:ext cx="1752600" cy="2609850"/>
          </a:xfrm>
        </p:spPr>
      </p:pic>
      <p:pic>
        <p:nvPicPr>
          <p:cNvPr id="6" name="Содержимое 5" descr="загружено.jp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5143504" y="785794"/>
            <a:ext cx="3643306" cy="3090838"/>
          </a:xfrm>
        </p:spPr>
      </p:pic>
      <p:sp>
        <p:nvSpPr>
          <p:cNvPr id="7" name="Прямоугольник 6"/>
          <p:cNvSpPr/>
          <p:nvPr/>
        </p:nvSpPr>
        <p:spPr>
          <a:xfrm>
            <a:off x="642910" y="571480"/>
            <a:ext cx="4000528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Лягушка скачет по болоту.</a:t>
            </a:r>
          </a:p>
          <a:p>
            <a:pPr algn="ctr"/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В теремке ей жить охота!</a:t>
            </a:r>
            <a:endParaRPr lang="ru-RU" sz="3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Волшебные бусы</a:t>
            </a:r>
            <a:endParaRPr lang="ru-RU" sz="5400" b="1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загружено (2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714348" y="2357430"/>
            <a:ext cx="2428892" cy="3616938"/>
          </a:xfrm>
        </p:spPr>
      </p:pic>
      <p:sp>
        <p:nvSpPr>
          <p:cNvPr id="5" name="Прямоугольник 4"/>
          <p:cNvSpPr/>
          <p:nvPr/>
        </p:nvSpPr>
        <p:spPr>
          <a:xfrm>
            <a:off x="3143240" y="1857364"/>
            <a:ext cx="1071570" cy="107157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000496" y="3000372"/>
            <a:ext cx="1285884" cy="128588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5143504" y="3500438"/>
            <a:ext cx="1285884" cy="1285884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286644" y="1714488"/>
            <a:ext cx="1643074" cy="857256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572264" y="2928934"/>
            <a:ext cx="857256" cy="142876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6200000" flipH="1">
            <a:off x="3623480" y="3020199"/>
            <a:ext cx="504000" cy="321471"/>
          </a:xfrm>
          <a:prstGeom prst="line">
            <a:avLst/>
          </a:prstGeom>
          <a:ln w="444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000628" y="4214818"/>
            <a:ext cx="357190" cy="142876"/>
          </a:xfrm>
          <a:prstGeom prst="line">
            <a:avLst/>
          </a:prstGeom>
          <a:ln w="444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6215076" y="4071942"/>
            <a:ext cx="357188" cy="214316"/>
          </a:xfrm>
          <a:prstGeom prst="line">
            <a:avLst/>
          </a:prstGeom>
          <a:ln w="444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endCxn id="9" idx="3"/>
          </p:cNvCxnSpPr>
          <p:nvPr/>
        </p:nvCxnSpPr>
        <p:spPr>
          <a:xfrm rot="5400000">
            <a:off x="7286646" y="2714619"/>
            <a:ext cx="1071569" cy="785820"/>
          </a:xfrm>
          <a:prstGeom prst="line">
            <a:avLst/>
          </a:prstGeom>
          <a:ln w="444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олилиния 24"/>
          <p:cNvSpPr/>
          <p:nvPr/>
        </p:nvSpPr>
        <p:spPr>
          <a:xfrm>
            <a:off x="2714612" y="1571612"/>
            <a:ext cx="691996" cy="335799"/>
          </a:xfrm>
          <a:custGeom>
            <a:avLst/>
            <a:gdLst>
              <a:gd name="connsiteX0" fmla="*/ 689317 w 691996"/>
              <a:gd name="connsiteY0" fmla="*/ 310075 h 335799"/>
              <a:gd name="connsiteX1" fmla="*/ 661181 w 691996"/>
              <a:gd name="connsiteY1" fmla="*/ 267872 h 335799"/>
              <a:gd name="connsiteX2" fmla="*/ 576775 w 691996"/>
              <a:gd name="connsiteY2" fmla="*/ 197533 h 335799"/>
              <a:gd name="connsiteX3" fmla="*/ 548640 w 691996"/>
              <a:gd name="connsiteY3" fmla="*/ 155330 h 335799"/>
              <a:gd name="connsiteX4" fmla="*/ 520504 w 691996"/>
              <a:gd name="connsiteY4" fmla="*/ 127195 h 335799"/>
              <a:gd name="connsiteX5" fmla="*/ 492369 w 691996"/>
              <a:gd name="connsiteY5" fmla="*/ 84992 h 335799"/>
              <a:gd name="connsiteX6" fmla="*/ 407963 w 691996"/>
              <a:gd name="connsiteY6" fmla="*/ 56856 h 335799"/>
              <a:gd name="connsiteX7" fmla="*/ 295421 w 691996"/>
              <a:gd name="connsiteY7" fmla="*/ 28721 h 335799"/>
              <a:gd name="connsiteX8" fmla="*/ 253218 w 691996"/>
              <a:gd name="connsiteY8" fmla="*/ 14653 h 335799"/>
              <a:gd name="connsiteX9" fmla="*/ 0 w 691996"/>
              <a:gd name="connsiteY9" fmla="*/ 585 h 335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91996" h="335799">
                <a:moveTo>
                  <a:pt x="689317" y="310075"/>
                </a:moveTo>
                <a:cubicBezTo>
                  <a:pt x="679938" y="296007"/>
                  <a:pt x="673136" y="279827"/>
                  <a:pt x="661181" y="267872"/>
                </a:cubicBezTo>
                <a:cubicBezTo>
                  <a:pt x="550531" y="157222"/>
                  <a:pt x="691996" y="335799"/>
                  <a:pt x="576775" y="197533"/>
                </a:cubicBezTo>
                <a:cubicBezTo>
                  <a:pt x="565951" y="184545"/>
                  <a:pt x="559202" y="168532"/>
                  <a:pt x="548640" y="155330"/>
                </a:cubicBezTo>
                <a:cubicBezTo>
                  <a:pt x="540354" y="144973"/>
                  <a:pt x="528790" y="137552"/>
                  <a:pt x="520504" y="127195"/>
                </a:cubicBezTo>
                <a:cubicBezTo>
                  <a:pt x="509942" y="113993"/>
                  <a:pt x="506706" y="93953"/>
                  <a:pt x="492369" y="84992"/>
                </a:cubicBezTo>
                <a:cubicBezTo>
                  <a:pt x="467220" y="69274"/>
                  <a:pt x="436735" y="64049"/>
                  <a:pt x="407963" y="56856"/>
                </a:cubicBezTo>
                <a:cubicBezTo>
                  <a:pt x="370449" y="47478"/>
                  <a:pt x="332105" y="40949"/>
                  <a:pt x="295421" y="28721"/>
                </a:cubicBezTo>
                <a:cubicBezTo>
                  <a:pt x="281353" y="24032"/>
                  <a:pt x="267965" y="16205"/>
                  <a:pt x="253218" y="14653"/>
                </a:cubicBezTo>
                <a:cubicBezTo>
                  <a:pt x="114017" y="0"/>
                  <a:pt x="91427" y="585"/>
                  <a:pt x="0" y="585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 flipH="1">
            <a:off x="8429652" y="1500174"/>
            <a:ext cx="500066" cy="285751"/>
          </a:xfrm>
          <a:custGeom>
            <a:avLst/>
            <a:gdLst>
              <a:gd name="connsiteX0" fmla="*/ 689317 w 691996"/>
              <a:gd name="connsiteY0" fmla="*/ 310075 h 335799"/>
              <a:gd name="connsiteX1" fmla="*/ 661181 w 691996"/>
              <a:gd name="connsiteY1" fmla="*/ 267872 h 335799"/>
              <a:gd name="connsiteX2" fmla="*/ 576775 w 691996"/>
              <a:gd name="connsiteY2" fmla="*/ 197533 h 335799"/>
              <a:gd name="connsiteX3" fmla="*/ 548640 w 691996"/>
              <a:gd name="connsiteY3" fmla="*/ 155330 h 335799"/>
              <a:gd name="connsiteX4" fmla="*/ 520504 w 691996"/>
              <a:gd name="connsiteY4" fmla="*/ 127195 h 335799"/>
              <a:gd name="connsiteX5" fmla="*/ 492369 w 691996"/>
              <a:gd name="connsiteY5" fmla="*/ 84992 h 335799"/>
              <a:gd name="connsiteX6" fmla="*/ 407963 w 691996"/>
              <a:gd name="connsiteY6" fmla="*/ 56856 h 335799"/>
              <a:gd name="connsiteX7" fmla="*/ 295421 w 691996"/>
              <a:gd name="connsiteY7" fmla="*/ 28721 h 335799"/>
              <a:gd name="connsiteX8" fmla="*/ 253218 w 691996"/>
              <a:gd name="connsiteY8" fmla="*/ 14653 h 335799"/>
              <a:gd name="connsiteX9" fmla="*/ 0 w 691996"/>
              <a:gd name="connsiteY9" fmla="*/ 585 h 335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91996" h="335799">
                <a:moveTo>
                  <a:pt x="689317" y="310075"/>
                </a:moveTo>
                <a:cubicBezTo>
                  <a:pt x="679938" y="296007"/>
                  <a:pt x="673136" y="279827"/>
                  <a:pt x="661181" y="267872"/>
                </a:cubicBezTo>
                <a:cubicBezTo>
                  <a:pt x="550531" y="157222"/>
                  <a:pt x="691996" y="335799"/>
                  <a:pt x="576775" y="197533"/>
                </a:cubicBezTo>
                <a:cubicBezTo>
                  <a:pt x="565951" y="184545"/>
                  <a:pt x="559202" y="168532"/>
                  <a:pt x="548640" y="155330"/>
                </a:cubicBezTo>
                <a:cubicBezTo>
                  <a:pt x="540354" y="144973"/>
                  <a:pt x="528790" y="137552"/>
                  <a:pt x="520504" y="127195"/>
                </a:cubicBezTo>
                <a:cubicBezTo>
                  <a:pt x="509942" y="113993"/>
                  <a:pt x="506706" y="93953"/>
                  <a:pt x="492369" y="84992"/>
                </a:cubicBezTo>
                <a:cubicBezTo>
                  <a:pt x="467220" y="69274"/>
                  <a:pt x="436735" y="64049"/>
                  <a:pt x="407963" y="56856"/>
                </a:cubicBezTo>
                <a:cubicBezTo>
                  <a:pt x="370449" y="47478"/>
                  <a:pt x="332105" y="40949"/>
                  <a:pt x="295421" y="28721"/>
                </a:cubicBezTo>
                <a:cubicBezTo>
                  <a:pt x="281353" y="24032"/>
                  <a:pt x="267965" y="16205"/>
                  <a:pt x="253218" y="14653"/>
                </a:cubicBezTo>
                <a:cubicBezTo>
                  <a:pt x="114017" y="0"/>
                  <a:pt x="91427" y="585"/>
                  <a:pt x="0" y="585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Сколько зверушек стало жить в Теремке?</a:t>
            </a:r>
            <a:endParaRPr lang="ru-RU" dirty="0"/>
          </a:p>
        </p:txBody>
      </p:sp>
      <p:pic>
        <p:nvPicPr>
          <p:cNvPr id="5" name="Содержимое 4" descr="загружено (2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785786" y="3429000"/>
            <a:ext cx="1752600" cy="2609850"/>
          </a:xfrm>
        </p:spPr>
      </p:pic>
      <p:pic>
        <p:nvPicPr>
          <p:cNvPr id="6" name="Содержимое 5" descr="загружено (1).jp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6000760" y="4000504"/>
            <a:ext cx="2143125" cy="2143125"/>
          </a:xfrm>
        </p:spPr>
      </p:pic>
      <p:pic>
        <p:nvPicPr>
          <p:cNvPr id="7" name="Рисунок 6" descr="загружено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00298" y="1142984"/>
            <a:ext cx="3957734" cy="33575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загружено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1714488"/>
            <a:ext cx="5194612" cy="4406905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01014" cy="1143000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Выбежал на опушку зайчишка…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6" name="Содержимое 5" descr="загружено (3).jp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5572132" y="4071942"/>
            <a:ext cx="3146691" cy="234791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519</TotalTime>
  <Words>226</Words>
  <Application>Microsoft Office PowerPoint</Application>
  <PresentationFormat>Экран (4:3)</PresentationFormat>
  <Paragraphs>36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Эркер</vt:lpstr>
      <vt:lpstr>Слайд 1</vt:lpstr>
      <vt:lpstr>Цель: Закрепить счет в пределах 5, понятия «короче», «длиннее»; геометрические фигуры (круг, квадрат, треугольник). Програмные задачи: 1. Развивать мышление,  зрительную память, внимание, счетные умения. 2. Воспитывать дружелюбие, доброту, отзывчивость. 3. Закрепление счета в пределах 5, понятий «короче-длиннее», знание геометрических фигур. Интегрирование образовательных областей: «Познание» (ФЭМП, конструирование), «Коммуникация», «Социализация», «Чтение художественной литературы»</vt:lpstr>
      <vt:lpstr>Слайд 3</vt:lpstr>
      <vt:lpstr>Слайд 4</vt:lpstr>
      <vt:lpstr>Сколько зверушек стало жить в Теремке?</vt:lpstr>
      <vt:lpstr>Слайд 6</vt:lpstr>
      <vt:lpstr>Волшебные бусы</vt:lpstr>
      <vt:lpstr>Сколько зверушек стало жить в Теремке?</vt:lpstr>
      <vt:lpstr>Выбежал на опушку зайчишка…</vt:lpstr>
      <vt:lpstr>Сколько ёлочек на полянке выросло? А грибочков? Чего больше? На сколько?</vt:lpstr>
      <vt:lpstr>Слайд 11</vt:lpstr>
      <vt:lpstr>Слайд 12</vt:lpstr>
      <vt:lpstr>Физкультминутка «ЗАЙКА»</vt:lpstr>
      <vt:lpstr>Сколько зверушек стало жить в Теремке?</vt:lpstr>
      <vt:lpstr>Тише, тише не шумите,  Кто-то к нам идет сюда!  Ну, конечно же, лиса!</vt:lpstr>
      <vt:lpstr>Решила лисичка украсить теремок разноцветными флажками</vt:lpstr>
      <vt:lpstr>Слайд 17</vt:lpstr>
      <vt:lpstr>Слайд 18</vt:lpstr>
      <vt:lpstr>Слайд 19</vt:lpstr>
      <vt:lpstr>Слайд 20</vt:lpstr>
      <vt:lpstr>Сколько зверушек стало жить в Теремке?</vt:lpstr>
      <vt:lpstr>А по лесу уж медведь идёт.  Вдруг увидел теремок –  как заревёт:  «Вы пустите меня в теремок!» </vt:lpstr>
      <vt:lpstr>Слайд 23</vt:lpstr>
      <vt:lpstr>КОНЕЦ!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Евгения</dc:creator>
  <cp:lastModifiedBy>Владелец</cp:lastModifiedBy>
  <cp:revision>55</cp:revision>
  <dcterms:created xsi:type="dcterms:W3CDTF">2014-03-16T16:05:37Z</dcterms:created>
  <dcterms:modified xsi:type="dcterms:W3CDTF">2017-03-13T19:43:39Z</dcterms:modified>
</cp:coreProperties>
</file>