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sldIdLst>
    <p:sldId id="256" r:id="rId2"/>
    <p:sldId id="269" r:id="rId3"/>
    <p:sldId id="271" r:id="rId4"/>
    <p:sldId id="281" r:id="rId5"/>
    <p:sldId id="283" r:id="rId6"/>
    <p:sldId id="282" r:id="rId7"/>
    <p:sldId id="270" r:id="rId8"/>
    <p:sldId id="284" r:id="rId9"/>
    <p:sldId id="272" r:id="rId10"/>
    <p:sldId id="273" r:id="rId11"/>
    <p:sldId id="274" r:id="rId12"/>
    <p:sldId id="275" r:id="rId13"/>
    <p:sldId id="268" r:id="rId14"/>
    <p:sldId id="285" r:id="rId15"/>
    <p:sldId id="276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/>
        <a:ea typeface="+mn-ea"/>
        <a:cs typeface="Arial" charset="0"/>
      </a:defRPr>
    </a:lvl5pPr>
    <a:lvl6pPr marL="2286000" algn="l" defTabSz="914400" rtl="0" eaLnBrk="1" latinLnBrk="0" hangingPunct="1">
      <a:defRPr sz="10000" b="1" kern="1200">
        <a:solidFill>
          <a:schemeClr val="accent2"/>
        </a:solidFill>
        <a:latin typeface="Chicago"/>
        <a:ea typeface="+mn-ea"/>
        <a:cs typeface="Arial" charset="0"/>
      </a:defRPr>
    </a:lvl6pPr>
    <a:lvl7pPr marL="2743200" algn="l" defTabSz="914400" rtl="0" eaLnBrk="1" latinLnBrk="0" hangingPunct="1">
      <a:defRPr sz="10000" b="1" kern="1200">
        <a:solidFill>
          <a:schemeClr val="accent2"/>
        </a:solidFill>
        <a:latin typeface="Chicago"/>
        <a:ea typeface="+mn-ea"/>
        <a:cs typeface="Arial" charset="0"/>
      </a:defRPr>
    </a:lvl7pPr>
    <a:lvl8pPr marL="3200400" algn="l" defTabSz="914400" rtl="0" eaLnBrk="1" latinLnBrk="0" hangingPunct="1">
      <a:defRPr sz="10000" b="1" kern="1200">
        <a:solidFill>
          <a:schemeClr val="accent2"/>
        </a:solidFill>
        <a:latin typeface="Chicago"/>
        <a:ea typeface="+mn-ea"/>
        <a:cs typeface="Arial" charset="0"/>
      </a:defRPr>
    </a:lvl8pPr>
    <a:lvl9pPr marL="3657600" algn="l" defTabSz="914400" rtl="0" eaLnBrk="1" latinLnBrk="0" hangingPunct="1">
      <a:defRPr sz="10000" b="1" kern="1200">
        <a:solidFill>
          <a:schemeClr val="accent2"/>
        </a:solidFill>
        <a:latin typeface="Chicago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0899" autoAdjust="0"/>
  </p:normalViewPr>
  <p:slideViewPr>
    <p:cSldViewPr>
      <p:cViewPr>
        <p:scale>
          <a:sx n="65" d="100"/>
          <a:sy n="65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hicago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hicago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hicago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hicago" pitchFamily="34" charset="0"/>
                <a:cs typeface="+mn-cs"/>
              </a:defRPr>
            </a:lvl1pPr>
          </a:lstStyle>
          <a:p>
            <a:pPr>
              <a:defRPr/>
            </a:pPr>
            <a:fld id="{52A81405-F941-449F-B409-8E9D1658D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32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2B0B9-5EBE-41A0-9DE4-1AB137FCF417}" type="slidenum">
              <a:rPr lang="en-US" smtClean="0">
                <a:latin typeface="Chicago"/>
                <a:cs typeface="Arial" charset="0"/>
              </a:rPr>
              <a:pPr/>
              <a:t>1</a:t>
            </a:fld>
            <a:endParaRPr lang="en-US" smtClean="0">
              <a:latin typeface="Chicago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ЛЕТО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Летом тепло. А иногда жарко.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Все ходят в легкой одежде (сарафанчиках, кофточке и шортах), с открытыми руками и ногами.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В лесу поют птички.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Деревья и кусты красуются в пышных зеленых нарядах. Земля тоже покрыта зеленой травой и цветами.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Летом можно поесть вкусные ягоды. Они растут в лесу: земляника, черника, брусника и клюква. И в саду: клубиника,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крыжовник, красная и черная смородина. В конце лета в лесу появляются грибы, а в саду начинают созревать фрукты: яблоки,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груши; и овощи: помидоры, огурцы, редиска.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Летом можно купаться в речке или море. А из песка на берегу можно делать куличики и строить замки.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Летом очень красиво.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94C2F-8843-4D9B-9189-43498037226F}" type="slidenum">
              <a:rPr lang="en-US" smtClean="0">
                <a:latin typeface="Chicago"/>
                <a:cs typeface="Arial" charset="0"/>
              </a:rPr>
              <a:pPr/>
              <a:t>3</a:t>
            </a:fld>
            <a:endParaRPr lang="en-US" smtClean="0">
              <a:latin typeface="Chicago"/>
              <a:cs typeface="Arial" charset="0"/>
            </a:endParaRPr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9900"/>
                </a:solidFill>
                <a:latin typeface="Times New Roman" pitchFamily="18" charset="0"/>
              </a:rPr>
              <a:t>ВАСИЛИЙ</a:t>
            </a:r>
            <a:br>
              <a:rPr lang="ru-RU" b="1" smtClean="0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b="1" smtClean="0">
                <a:solidFill>
                  <a:srgbClr val="009900"/>
                </a:solidFill>
                <a:latin typeface="Times New Roman" pitchFamily="18" charset="0"/>
              </a:rPr>
              <a:t>ДМИТРИЕВИЧ</a:t>
            </a:r>
            <a:r>
              <a:rPr lang="ru-RU" sz="1000" b="1" smtClean="0">
                <a:solidFill>
                  <a:srgbClr val="009900"/>
                </a:solidFill>
                <a:latin typeface="Times New Roman" pitchFamily="18" charset="0"/>
              </a:rPr>
              <a:t/>
            </a:r>
            <a:br>
              <a:rPr lang="ru-RU" sz="1000" b="1" smtClean="0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9900"/>
                </a:solidFill>
                <a:latin typeface="Times New Roman" pitchFamily="18" charset="0"/>
              </a:rPr>
              <a:t>ПОЛЕНОВ</a:t>
            </a:r>
            <a:r>
              <a:rPr lang="ru-RU" sz="300" b="1" smtClean="0">
                <a:latin typeface="Times New Roman" pitchFamily="18" charset="0"/>
              </a:rPr>
              <a:t> </a:t>
            </a:r>
            <a:r>
              <a:rPr lang="en-US" sz="300" b="1" smtClean="0">
                <a:latin typeface="Times New Roman" pitchFamily="18" charset="0"/>
              </a:rPr>
              <a:t/>
            </a:r>
            <a:br>
              <a:rPr lang="en-US" sz="300" b="1" smtClean="0">
                <a:latin typeface="Times New Roman" pitchFamily="18" charset="0"/>
              </a:rPr>
            </a:br>
            <a:r>
              <a:rPr lang="ru-RU" sz="300" b="1" smtClean="0">
                <a:latin typeface="Times New Roman" pitchFamily="18" charset="0"/>
              </a:rPr>
              <a:t>Вид на Абрамцево</a:t>
            </a:r>
            <a:endParaRPr lang="en-US" sz="300" b="1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C6C1C-DC2A-4E4C-9833-588AD059496F}" type="slidenum">
              <a:rPr lang="en-US" smtClean="0">
                <a:latin typeface="Chicago"/>
                <a:cs typeface="Arial" charset="0"/>
              </a:rPr>
              <a:pPr/>
              <a:t>4</a:t>
            </a:fld>
            <a:endParaRPr lang="en-US" smtClean="0">
              <a:latin typeface="Chicago"/>
              <a:cs typeface="Arial" charset="0"/>
            </a:endParaRPr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b="1" smtClean="0">
                <a:solidFill>
                  <a:srgbClr val="008000"/>
                </a:solidFill>
                <a:latin typeface="Arial Black" pitchFamily="34" charset="0"/>
              </a:rPr>
              <a:t>CLAUDE</a:t>
            </a:r>
            <a:r>
              <a:rPr lang="ru-RU" sz="1800" b="1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en-US" sz="1800" b="1" smtClean="0">
                <a:solidFill>
                  <a:srgbClr val="008000"/>
                </a:solidFill>
                <a:latin typeface="Arial Black" pitchFamily="34" charset="0"/>
              </a:rPr>
              <a:t>MONET</a:t>
            </a:r>
            <a:r>
              <a:rPr lang="en-US" sz="300" b="1" smtClean="0">
                <a:latin typeface="Times New Roman" pitchFamily="18" charset="0"/>
              </a:rPr>
              <a:t> </a:t>
            </a:r>
            <a:br>
              <a:rPr lang="en-US" sz="300" b="1" smtClean="0">
                <a:latin typeface="Times New Roman" pitchFamily="18" charset="0"/>
              </a:rPr>
            </a:br>
            <a:r>
              <a:rPr lang="ru-RU" sz="300" b="1" smtClean="0">
                <a:latin typeface="Times New Roman" pitchFamily="18" charset="0"/>
              </a:rPr>
              <a:t>Главная дорожка через сад в Живерни</a:t>
            </a:r>
            <a:endParaRPr lang="en-US" sz="300" b="1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3AC38-B2DD-476E-8E0B-E9D78DA99BB2}" type="slidenum">
              <a:rPr lang="en-US" smtClean="0">
                <a:latin typeface="Chicago"/>
                <a:cs typeface="Arial" charset="0"/>
              </a:rPr>
              <a:pPr/>
              <a:t>6</a:t>
            </a:fld>
            <a:endParaRPr lang="en-US" smtClean="0">
              <a:latin typeface="Chicago"/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  <a:latin typeface="Arial Black" pitchFamily="34" charset="0"/>
              </a:rPr>
              <a:t>ИСААК  ИЛЬИЧ</a:t>
            </a:r>
            <a:r>
              <a:rPr lang="en-US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2400" b="1" smtClean="0">
                <a:solidFill>
                  <a:srgbClr val="0000FF"/>
                </a:solidFill>
                <a:latin typeface="Arial Black" pitchFamily="34" charset="0"/>
              </a:rPr>
              <a:t>ЛЕВИТАН</a:t>
            </a:r>
            <a:r>
              <a:rPr lang="en-US" sz="300" b="1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2400" smtClean="0">
                <a:latin typeface="Arial" charset="0"/>
              </a:rPr>
              <a:t>Ненюфары</a:t>
            </a:r>
            <a:endParaRPr lang="en-US" sz="2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2CBF1-C678-419E-B770-A3C6D6D28D00}" type="slidenum">
              <a:rPr lang="en-US" smtClean="0">
                <a:latin typeface="Chicago"/>
                <a:cs typeface="Arial" charset="0"/>
              </a:rPr>
              <a:pPr/>
              <a:t>14</a:t>
            </a:fld>
            <a:endParaRPr lang="en-US" smtClean="0">
              <a:latin typeface="Chicago"/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1000" b="1" smtClean="0">
                <a:solidFill>
                  <a:srgbClr val="008000"/>
                </a:solidFill>
                <a:latin typeface="Arial Black" pitchFamily="34" charset="0"/>
              </a:rPr>
              <a:t>ИВАН  ИВАНОВИЧ </a:t>
            </a:r>
            <a:r>
              <a:rPr lang="ru-RU" sz="2400" b="1" smtClean="0">
                <a:solidFill>
                  <a:srgbClr val="008000"/>
                </a:solidFill>
                <a:latin typeface="Arial Black" pitchFamily="34" charset="0"/>
              </a:rPr>
              <a:t>ШИШКИН</a:t>
            </a:r>
            <a:r>
              <a:rPr lang="ru-RU" sz="1800" smtClean="0">
                <a:latin typeface="Arial" charset="0"/>
              </a:rPr>
              <a:t> 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Рожь</a:t>
            </a:r>
            <a:endParaRPr lang="en-U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1A70C-35D2-4559-A52F-966A8741782D}" type="slidenum">
              <a:rPr lang="en-US" smtClean="0">
                <a:latin typeface="Chicago"/>
                <a:cs typeface="Arial" charset="0"/>
              </a:rPr>
              <a:pPr/>
              <a:t>17</a:t>
            </a:fld>
            <a:endParaRPr lang="en-US" smtClean="0">
              <a:latin typeface="Chicago"/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217DF-43CA-4608-845D-028A71494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C5F6-A494-4F6E-B007-408B75067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1717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63627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89E6-8C09-436D-BD30-535203A86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CF3FF-2F4A-4127-91A2-F6023E748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90569-2523-4589-A062-572C9BE6E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F82F-B3FD-4DBA-9A29-CF28689BB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8987E-7DD6-49EB-A411-D8FE0A946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84B2-5A03-4367-9A29-21E322100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2E9FD-FFF8-4F1D-AE2F-2E6A71DEA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07BC-C4E4-4288-845E-7F4D70079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FED6B-A9A3-4F3F-B566-F35A89B93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19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09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5FCE6-8AEF-4F61-B031-236509260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533400"/>
            <a:ext cx="3505200" cy="1143000"/>
          </a:xfrm>
        </p:spPr>
        <p:txBody>
          <a:bodyPr/>
          <a:lstStyle/>
          <a:p>
            <a:pPr algn="ctr"/>
            <a:r>
              <a:rPr lang="ru-RU" sz="8000" smtClean="0"/>
              <a:t>ЛЕ</a:t>
            </a:r>
            <a:r>
              <a:rPr lang="ru-RU" sz="8000" smtClean="0">
                <a:solidFill>
                  <a:srgbClr val="FF3300"/>
                </a:solidFill>
              </a:rPr>
              <a:t>ТО</a:t>
            </a:r>
            <a:endParaRPr lang="en-US" sz="8000" smtClean="0">
              <a:solidFill>
                <a:srgbClr val="FF3300"/>
              </a:solidFill>
            </a:endParaRPr>
          </a:p>
        </p:txBody>
      </p:sp>
      <p:pic>
        <p:nvPicPr>
          <p:cNvPr id="14338" name="Picture 5" descr="D:\My\Изображения\Рисунки\Дерево Лет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9125"/>
            <a:ext cx="4373563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D:\My\Изображения\Рисунки\Месяца и времена года\лето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057400"/>
            <a:ext cx="3444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6338888"/>
            <a:ext cx="533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Воспитатель Семёнова Л.В.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4" descr="C:\Documents and Settings\OlgaMor\My Documents\My Pictures\ЯГОДЫ ЛЕТ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6868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... и в саду</a:t>
            </a:r>
            <a:endParaRPr lang="en-US" smtClean="0"/>
          </a:p>
        </p:txBody>
      </p:sp>
      <p:grpSp>
        <p:nvGrpSpPr>
          <p:cNvPr id="27651" name="Group 14"/>
          <p:cNvGrpSpPr>
            <a:grpSpLocks/>
          </p:cNvGrpSpPr>
          <p:nvPr/>
        </p:nvGrpSpPr>
        <p:grpSpPr bwMode="auto">
          <a:xfrm>
            <a:off x="5124450" y="5867400"/>
            <a:ext cx="1885950" cy="609600"/>
            <a:chOff x="43" y="0"/>
            <a:chExt cx="4200" cy="509"/>
          </a:xfrm>
        </p:grpSpPr>
        <p:sp>
          <p:nvSpPr>
            <p:cNvPr id="27667" name="Rectangle 15"/>
            <p:cNvSpPr>
              <a:spLocks noChangeArrowheads="1"/>
            </p:cNvSpPr>
            <p:nvPr/>
          </p:nvSpPr>
          <p:spPr bwMode="auto">
            <a:xfrm>
              <a:off x="43" y="0"/>
              <a:ext cx="42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ru-RU"/>
            </a:p>
          </p:txBody>
        </p:sp>
        <p:sp>
          <p:nvSpPr>
            <p:cNvPr id="27668" name="Rectangle 16"/>
            <p:cNvSpPr>
              <a:spLocks noChangeArrowheads="1"/>
            </p:cNvSpPr>
            <p:nvPr/>
          </p:nvSpPr>
          <p:spPr bwMode="auto">
            <a:xfrm>
              <a:off x="43" y="0"/>
              <a:ext cx="420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/>
            <a:lstStyle/>
            <a:p>
              <a:pPr algn="ctr"/>
              <a:r>
                <a:rPr lang="ru-RU" sz="2800" b="0">
                  <a:solidFill>
                    <a:srgbClr val="008000"/>
                  </a:solidFill>
                  <a:latin typeface="Impact" pitchFamily="34" charset="0"/>
                </a:rPr>
                <a:t>МА</a:t>
              </a:r>
              <a:r>
                <a:rPr lang="ru-RU" sz="2800" b="0">
                  <a:solidFill>
                    <a:srgbClr val="000000"/>
                  </a:solidFill>
                  <a:latin typeface="Impact" pitchFamily="34" charset="0"/>
                </a:rPr>
                <a:t>ЛИ</a:t>
              </a:r>
              <a:r>
                <a:rPr lang="ru-RU" sz="2800" b="0">
                  <a:solidFill>
                    <a:srgbClr val="008000"/>
                  </a:solidFill>
                  <a:latin typeface="Impact" pitchFamily="34" charset="0"/>
                </a:rPr>
                <a:t>НА</a:t>
              </a:r>
              <a:endParaRPr lang="ru-RU" sz="2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7652" name="Group 22"/>
          <p:cNvGrpSpPr>
            <a:grpSpLocks/>
          </p:cNvGrpSpPr>
          <p:nvPr/>
        </p:nvGrpSpPr>
        <p:grpSpPr bwMode="auto">
          <a:xfrm>
            <a:off x="4876800" y="2286000"/>
            <a:ext cx="4191000" cy="1143000"/>
            <a:chOff x="43" y="0"/>
            <a:chExt cx="4200" cy="1027"/>
          </a:xfrm>
        </p:grpSpPr>
        <p:sp>
          <p:nvSpPr>
            <p:cNvPr id="27665" name="Rectangle 23"/>
            <p:cNvSpPr>
              <a:spLocks noChangeArrowheads="1"/>
            </p:cNvSpPr>
            <p:nvPr/>
          </p:nvSpPr>
          <p:spPr bwMode="auto">
            <a:xfrm>
              <a:off x="43" y="0"/>
              <a:ext cx="42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ru-RU"/>
            </a:p>
          </p:txBody>
        </p:sp>
        <p:sp>
          <p:nvSpPr>
            <p:cNvPr id="27666" name="Rectangle 24"/>
            <p:cNvSpPr>
              <a:spLocks noChangeArrowheads="1"/>
            </p:cNvSpPr>
            <p:nvPr/>
          </p:nvSpPr>
          <p:spPr bwMode="auto">
            <a:xfrm>
              <a:off x="43" y="0"/>
              <a:ext cx="4200" cy="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/>
            <a:lstStyle/>
            <a:p>
              <a:pPr algn="ctr"/>
              <a:r>
                <a:rPr lang="ru-RU" sz="2800" b="0">
                  <a:solidFill>
                    <a:srgbClr val="000000"/>
                  </a:solidFill>
                  <a:latin typeface="Impact" pitchFamily="34" charset="0"/>
                </a:rPr>
                <a:t>ЧЁ</a:t>
              </a:r>
              <a:r>
                <a:rPr lang="ru-RU" sz="2800" b="0">
                  <a:solidFill>
                    <a:srgbClr val="008000"/>
                  </a:solidFill>
                  <a:latin typeface="Impact" pitchFamily="34" charset="0"/>
                </a:rPr>
                <a:t>Р</a:t>
              </a:r>
              <a:r>
                <a:rPr lang="ru-RU" sz="2800" b="0">
                  <a:solidFill>
                    <a:srgbClr val="003300"/>
                  </a:solidFill>
                  <a:latin typeface="Impact" pitchFamily="34" charset="0"/>
                </a:rPr>
                <a:t>НА</a:t>
              </a:r>
              <a:r>
                <a:rPr lang="ru-RU" sz="2800" b="0">
                  <a:solidFill>
                    <a:srgbClr val="008000"/>
                  </a:solidFill>
                  <a:latin typeface="Impact" pitchFamily="34" charset="0"/>
                </a:rPr>
                <a:t>Я</a:t>
              </a:r>
              <a:r>
                <a:rPr lang="en-US" sz="2800" b="0">
                  <a:solidFill>
                    <a:srgbClr val="008000"/>
                  </a:solidFill>
                  <a:latin typeface="Impact" pitchFamily="34" charset="0"/>
                </a:rPr>
                <a:t> </a:t>
              </a:r>
              <a:r>
                <a:rPr lang="ru-RU" sz="2800" b="0">
                  <a:solidFill>
                    <a:srgbClr val="008000"/>
                  </a:solidFill>
                  <a:latin typeface="Impact" pitchFamily="34" charset="0"/>
                </a:rPr>
                <a:t> и  К</a:t>
              </a:r>
              <a:r>
                <a:rPr lang="ru-RU" sz="2800" b="0">
                  <a:solidFill>
                    <a:srgbClr val="000000"/>
                  </a:solidFill>
                  <a:latin typeface="Impact" pitchFamily="34" charset="0"/>
                </a:rPr>
                <a:t>РА</a:t>
              </a:r>
              <a:r>
                <a:rPr lang="ru-RU" sz="2800" b="0">
                  <a:solidFill>
                    <a:srgbClr val="008000"/>
                  </a:solidFill>
                  <a:latin typeface="Impact" pitchFamily="34" charset="0"/>
                </a:rPr>
                <a:t>С</a:t>
              </a:r>
              <a:r>
                <a:rPr lang="ru-RU" sz="2800" b="0">
                  <a:solidFill>
                    <a:srgbClr val="003300"/>
                  </a:solidFill>
                  <a:latin typeface="Impact" pitchFamily="34" charset="0"/>
                </a:rPr>
                <a:t>НА</a:t>
              </a:r>
              <a:r>
                <a:rPr lang="ru-RU" sz="2800" b="0">
                  <a:solidFill>
                    <a:srgbClr val="008000"/>
                  </a:solidFill>
                  <a:latin typeface="Impact" pitchFamily="34" charset="0"/>
                </a:rPr>
                <a:t>Я </a:t>
              </a:r>
              <a:r>
                <a:rPr lang="ru-RU" sz="2800" b="0">
                  <a:solidFill>
                    <a:srgbClr val="003300"/>
                  </a:solidFill>
                  <a:latin typeface="Impact" pitchFamily="34" charset="0"/>
                </a:rPr>
                <a:t>С</a:t>
              </a:r>
              <a:r>
                <a:rPr lang="ru-RU" sz="2800" b="0">
                  <a:solidFill>
                    <a:srgbClr val="008000"/>
                  </a:solidFill>
                  <a:latin typeface="Impact" pitchFamily="34" charset="0"/>
                </a:rPr>
                <a:t>МО</a:t>
              </a:r>
              <a:r>
                <a:rPr lang="ru-RU" sz="2800" b="0">
                  <a:solidFill>
                    <a:srgbClr val="000000"/>
                  </a:solidFill>
                  <a:latin typeface="Impact" pitchFamily="34" charset="0"/>
                </a:rPr>
                <a:t>РО</a:t>
              </a:r>
              <a:r>
                <a:rPr lang="ru-RU" sz="2800" b="0">
                  <a:solidFill>
                    <a:srgbClr val="008000"/>
                  </a:solidFill>
                  <a:latin typeface="Impact" pitchFamily="34" charset="0"/>
                </a:rPr>
                <a:t>ДИ</a:t>
              </a:r>
              <a:r>
                <a:rPr lang="ru-RU" sz="2800" b="0">
                  <a:solidFill>
                    <a:srgbClr val="003300"/>
                  </a:solidFill>
                  <a:latin typeface="Impact" pitchFamily="34" charset="0"/>
                </a:rPr>
                <a:t>НА</a:t>
              </a:r>
            </a:p>
          </p:txBody>
        </p:sp>
      </p:grpSp>
      <p:grpSp>
        <p:nvGrpSpPr>
          <p:cNvPr id="27653" name="Group 26"/>
          <p:cNvGrpSpPr>
            <a:grpSpLocks/>
          </p:cNvGrpSpPr>
          <p:nvPr/>
        </p:nvGrpSpPr>
        <p:grpSpPr bwMode="auto">
          <a:xfrm>
            <a:off x="1447800" y="5410200"/>
            <a:ext cx="2819400" cy="609600"/>
            <a:chOff x="-3" y="-3"/>
            <a:chExt cx="4292" cy="745"/>
          </a:xfrm>
        </p:grpSpPr>
        <p:grpSp>
          <p:nvGrpSpPr>
            <p:cNvPr id="27657" name="Group 27"/>
            <p:cNvGrpSpPr>
              <a:grpSpLocks/>
            </p:cNvGrpSpPr>
            <p:nvPr/>
          </p:nvGrpSpPr>
          <p:grpSpPr bwMode="auto">
            <a:xfrm>
              <a:off x="0" y="0"/>
              <a:ext cx="4286" cy="739"/>
              <a:chOff x="0" y="0"/>
              <a:chExt cx="4286" cy="739"/>
            </a:xfrm>
          </p:grpSpPr>
          <p:grpSp>
            <p:nvGrpSpPr>
              <p:cNvPr id="27659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4286" cy="0"/>
                <a:chOff x="0" y="0"/>
                <a:chExt cx="4286" cy="0"/>
              </a:xfrm>
            </p:grpSpPr>
            <p:sp>
              <p:nvSpPr>
                <p:cNvPr id="27663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20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endParaRPr lang="ru-RU"/>
                </a:p>
              </p:txBody>
            </p:sp>
            <p:sp>
              <p:nvSpPr>
                <p:cNvPr id="27664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86" cy="0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ru-RU"/>
                </a:p>
              </p:txBody>
            </p:sp>
          </p:grpSp>
          <p:grpSp>
            <p:nvGrpSpPr>
              <p:cNvPr id="27660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4286" cy="739"/>
                <a:chOff x="0" y="0"/>
                <a:chExt cx="4286" cy="739"/>
              </a:xfrm>
            </p:grpSpPr>
            <p:sp>
              <p:nvSpPr>
                <p:cNvPr id="27661" name="Rectangle 3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200" cy="7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ru-RU" sz="2800" b="0">
                      <a:solidFill>
                        <a:srgbClr val="003300"/>
                      </a:solidFill>
                      <a:latin typeface="Impact" pitchFamily="34" charset="0"/>
                    </a:rPr>
                    <a:t>К</a:t>
                  </a:r>
                  <a:r>
                    <a:rPr lang="ru-RU" sz="2800" b="0">
                      <a:solidFill>
                        <a:srgbClr val="008000"/>
                      </a:solidFill>
                      <a:latin typeface="Impact" pitchFamily="34" charset="0"/>
                    </a:rPr>
                    <a:t>РЫ</a:t>
                  </a:r>
                  <a:r>
                    <a:rPr lang="ru-RU" sz="2800" b="0">
                      <a:solidFill>
                        <a:srgbClr val="000000"/>
                      </a:solidFill>
                      <a:latin typeface="Impact" pitchFamily="34" charset="0"/>
                    </a:rPr>
                    <a:t>ЖО</a:t>
                  </a:r>
                  <a:r>
                    <a:rPr lang="ru-RU" sz="2800" b="0">
                      <a:solidFill>
                        <a:srgbClr val="008000"/>
                      </a:solidFill>
                      <a:latin typeface="Impact" pitchFamily="34" charset="0"/>
                    </a:rPr>
                    <a:t>В</a:t>
                  </a:r>
                  <a:r>
                    <a:rPr lang="ru-RU" sz="2800" b="0">
                      <a:solidFill>
                        <a:srgbClr val="003300"/>
                      </a:solidFill>
                      <a:latin typeface="Impact" pitchFamily="34" charset="0"/>
                    </a:rPr>
                    <a:t>НИ</a:t>
                  </a:r>
                  <a:r>
                    <a:rPr lang="ru-RU" sz="2800" b="0">
                      <a:solidFill>
                        <a:srgbClr val="008000"/>
                      </a:solidFill>
                      <a:latin typeface="Impact" pitchFamily="34" charset="0"/>
                    </a:rPr>
                    <a:t>К</a:t>
                  </a:r>
                  <a:endParaRPr lang="ru-RU" sz="28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7662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86" cy="739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ru-RU"/>
                </a:p>
              </p:txBody>
            </p:sp>
          </p:grpSp>
        </p:grpSp>
        <p:sp>
          <p:nvSpPr>
            <p:cNvPr id="27658" name="Rectangle 34"/>
            <p:cNvSpPr>
              <a:spLocks noChangeArrowheads="1"/>
            </p:cNvSpPr>
            <p:nvPr/>
          </p:nvSpPr>
          <p:spPr bwMode="auto">
            <a:xfrm>
              <a:off x="-3" y="-3"/>
              <a:ext cx="4292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grpSp>
        <p:nvGrpSpPr>
          <p:cNvPr id="27654" name="Group 35"/>
          <p:cNvGrpSpPr>
            <a:grpSpLocks/>
          </p:cNvGrpSpPr>
          <p:nvPr/>
        </p:nvGrpSpPr>
        <p:grpSpPr bwMode="auto">
          <a:xfrm>
            <a:off x="2057400" y="2057400"/>
            <a:ext cx="2343150" cy="609600"/>
            <a:chOff x="43" y="0"/>
            <a:chExt cx="4200" cy="509"/>
          </a:xfrm>
        </p:grpSpPr>
        <p:sp>
          <p:nvSpPr>
            <p:cNvPr id="27655" name="Rectangle 36"/>
            <p:cNvSpPr>
              <a:spLocks noChangeArrowheads="1"/>
            </p:cNvSpPr>
            <p:nvPr/>
          </p:nvSpPr>
          <p:spPr bwMode="auto">
            <a:xfrm>
              <a:off x="43" y="0"/>
              <a:ext cx="42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ru-RU"/>
            </a:p>
          </p:txBody>
        </p:sp>
        <p:sp>
          <p:nvSpPr>
            <p:cNvPr id="27656" name="Rectangle 37"/>
            <p:cNvSpPr>
              <a:spLocks noChangeArrowheads="1"/>
            </p:cNvSpPr>
            <p:nvPr/>
          </p:nvSpPr>
          <p:spPr bwMode="auto">
            <a:xfrm>
              <a:off x="43" y="0"/>
              <a:ext cx="420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/>
            <a:lstStyle/>
            <a:p>
              <a:pPr algn="ctr"/>
              <a:r>
                <a:rPr lang="ru-RU" sz="2800" b="0">
                  <a:solidFill>
                    <a:srgbClr val="008000"/>
                  </a:solidFill>
                  <a:latin typeface="Impact" pitchFamily="34" charset="0"/>
                </a:rPr>
                <a:t>К</a:t>
              </a:r>
              <a:r>
                <a:rPr lang="ru-RU" sz="2800" b="0">
                  <a:solidFill>
                    <a:srgbClr val="003300"/>
                  </a:solidFill>
                  <a:latin typeface="Impact" pitchFamily="34" charset="0"/>
                </a:rPr>
                <a:t>ЛУ</a:t>
              </a:r>
              <a:r>
                <a:rPr lang="ru-RU" sz="2800" b="0">
                  <a:solidFill>
                    <a:srgbClr val="008000"/>
                  </a:solidFill>
                  <a:latin typeface="Impact" pitchFamily="34" charset="0"/>
                </a:rPr>
                <a:t>Б</a:t>
              </a:r>
              <a:r>
                <a:rPr lang="ru-RU" sz="2800" b="0">
                  <a:solidFill>
                    <a:srgbClr val="000000"/>
                  </a:solidFill>
                  <a:latin typeface="Impact" pitchFamily="34" charset="0"/>
                </a:rPr>
                <a:t>НИ</a:t>
              </a:r>
              <a:r>
                <a:rPr lang="ru-RU" sz="2800" b="0">
                  <a:solidFill>
                    <a:srgbClr val="008000"/>
                  </a:solidFill>
                  <a:latin typeface="Impact" pitchFamily="34" charset="0"/>
                </a:rPr>
                <a:t>КА</a:t>
              </a:r>
              <a:endParaRPr lang="ru-RU" sz="2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 конце лета в лесу появляются грибы, </a:t>
            </a:r>
            <a:r>
              <a:rPr lang="en-US" smtClean="0"/>
              <a:t>…</a:t>
            </a:r>
          </a:p>
        </p:txBody>
      </p:sp>
      <p:pic>
        <p:nvPicPr>
          <p:cNvPr id="28674" name="Picture 9" descr="D:\My\Изображения\Рисунки\Подберезов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457200"/>
            <a:ext cx="42132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0" descr="D:\My\Изображения\Рисунки\Боров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57225"/>
            <a:ext cx="4419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11"/>
          <p:cNvSpPr>
            <a:spLocks noChangeArrowheads="1"/>
          </p:cNvSpPr>
          <p:nvPr/>
        </p:nvSpPr>
        <p:spPr bwMode="auto">
          <a:xfrm>
            <a:off x="228600" y="4953000"/>
            <a:ext cx="401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600">
                <a:solidFill>
                  <a:srgbClr val="0033CC"/>
                </a:solidFill>
                <a:latin typeface="Arial" charset="0"/>
              </a:rPr>
              <a:t>ПО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Д</a:t>
            </a:r>
            <a:r>
              <a:rPr lang="ru-RU" sz="3600">
                <a:solidFill>
                  <a:srgbClr val="0033CC"/>
                </a:solidFill>
                <a:latin typeface="Arial" charset="0"/>
              </a:rPr>
              <a:t>БЕ</a:t>
            </a:r>
            <a:r>
              <a:rPr lang="ru-RU" sz="3600">
                <a:solidFill>
                  <a:schemeClr val="tx2"/>
                </a:solidFill>
                <a:latin typeface="Arial" charset="0"/>
              </a:rPr>
              <a:t>РЁ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ЗО</a:t>
            </a:r>
            <a:r>
              <a:rPr lang="ru-RU" sz="3600">
                <a:solidFill>
                  <a:srgbClr val="0033CC"/>
                </a:solidFill>
                <a:latin typeface="Arial" charset="0"/>
              </a:rPr>
              <a:t>ВИ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К</a:t>
            </a:r>
            <a:endParaRPr lang="en-US" sz="3600"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8677" name="Rectangle 12"/>
          <p:cNvSpPr>
            <a:spLocks noChangeArrowheads="1"/>
          </p:cNvSpPr>
          <p:nvPr/>
        </p:nvSpPr>
        <p:spPr bwMode="auto">
          <a:xfrm>
            <a:off x="5991225" y="492125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600">
                <a:solidFill>
                  <a:srgbClr val="0033CC"/>
                </a:solidFill>
                <a:latin typeface="Arial" charset="0"/>
              </a:rPr>
              <a:t>БО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РО</a:t>
            </a:r>
            <a:r>
              <a:rPr lang="ru-RU" sz="3600">
                <a:solidFill>
                  <a:schemeClr val="tx2"/>
                </a:solidFill>
                <a:latin typeface="Arial" charset="0"/>
              </a:rPr>
              <a:t>ВИ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К</a:t>
            </a:r>
            <a:endParaRPr lang="en-US" sz="3600">
              <a:solidFill>
                <a:srgbClr val="66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5" descr="C:\Documents and Settings\OlgaMor\My Documents\My Pictures\ФРУКТЫ ЛЕТ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9916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... а в саду начинают созревать фрукты</a:t>
            </a:r>
            <a:r>
              <a:rPr lang="en-US" smtClean="0"/>
              <a:t> …</a:t>
            </a: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6692900" y="4419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>
                <a:solidFill>
                  <a:srgbClr val="6699FF"/>
                </a:solidFill>
                <a:latin typeface="Arial" charset="0"/>
              </a:rPr>
              <a:t>Г</a:t>
            </a:r>
            <a:r>
              <a:rPr lang="ru-RU" sz="3600">
                <a:solidFill>
                  <a:schemeClr val="tx2"/>
                </a:solidFill>
                <a:latin typeface="Arial" charset="0"/>
              </a:rPr>
              <a:t>РУ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ШИ</a:t>
            </a:r>
            <a:endParaRPr lang="en-US" sz="3600"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1752600" y="54102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>
                <a:solidFill>
                  <a:srgbClr val="6699FF"/>
                </a:solidFill>
                <a:latin typeface="Arial" charset="0"/>
              </a:rPr>
              <a:t>С</a:t>
            </a:r>
            <a:r>
              <a:rPr lang="ru-RU" sz="3600">
                <a:solidFill>
                  <a:schemeClr val="tx2"/>
                </a:solidFill>
                <a:latin typeface="Arial" charset="0"/>
              </a:rPr>
              <a:t>ЛИ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ВЫ</a:t>
            </a:r>
            <a:endParaRPr lang="en-US" sz="3600"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2590800" y="2286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>
                <a:solidFill>
                  <a:schemeClr val="tx2"/>
                </a:solidFill>
                <a:latin typeface="Arial" charset="0"/>
              </a:rPr>
              <a:t>Я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Б</a:t>
            </a:r>
            <a:r>
              <a:rPr lang="ru-RU" sz="3600">
                <a:solidFill>
                  <a:srgbClr val="0033CC"/>
                </a:solidFill>
                <a:latin typeface="Arial" charset="0"/>
              </a:rPr>
              <a:t>ЛО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КО</a:t>
            </a:r>
            <a:endParaRPr lang="en-US" sz="3600">
              <a:solidFill>
                <a:srgbClr val="66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0" descr="C:\Documents and Settings\OlgaMor\My Documents\My Pictures\ОВОЩИ ЛЕТ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3213"/>
            <a:ext cx="83058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... и овощи</a:t>
            </a:r>
            <a:endParaRPr lang="en-US" smtClean="0"/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4953000" y="3473450"/>
            <a:ext cx="2346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600">
                <a:solidFill>
                  <a:srgbClr val="6699FF"/>
                </a:solidFill>
                <a:latin typeface="Arial" charset="0"/>
              </a:rPr>
              <a:t>КА</a:t>
            </a:r>
            <a:r>
              <a:rPr lang="ru-RU" sz="3600">
                <a:solidFill>
                  <a:schemeClr val="tx2"/>
                </a:solidFill>
                <a:latin typeface="Arial" charset="0"/>
              </a:rPr>
              <a:t>ПУ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С</a:t>
            </a:r>
            <a:r>
              <a:rPr lang="ru-RU" sz="3600">
                <a:solidFill>
                  <a:srgbClr val="0033CC"/>
                </a:solidFill>
                <a:latin typeface="Arial" charset="0"/>
              </a:rPr>
              <a:t>ТА</a:t>
            </a:r>
            <a:endParaRPr lang="en-US" sz="36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685800" y="2268538"/>
            <a:ext cx="2563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600">
                <a:solidFill>
                  <a:srgbClr val="0033CC"/>
                </a:solidFill>
                <a:latin typeface="Arial" charset="0"/>
              </a:rPr>
              <a:t>ПО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МИ</a:t>
            </a:r>
            <a:r>
              <a:rPr lang="ru-RU" sz="3600">
                <a:solidFill>
                  <a:schemeClr val="tx2"/>
                </a:solidFill>
                <a:latin typeface="Arial" charset="0"/>
              </a:rPr>
              <a:t>ДО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Р</a:t>
            </a:r>
            <a:endParaRPr lang="en-US" sz="3600"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4114800" y="882650"/>
            <a:ext cx="251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600">
                <a:solidFill>
                  <a:srgbClr val="0033CC"/>
                </a:solidFill>
                <a:latin typeface="Arial" charset="0"/>
              </a:rPr>
              <a:t>МО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Р</a:t>
            </a:r>
            <a:r>
              <a:rPr lang="ru-RU" sz="3600">
                <a:solidFill>
                  <a:schemeClr val="tx2"/>
                </a:solidFill>
                <a:latin typeface="Arial" charset="0"/>
              </a:rPr>
              <a:t>КО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ВЬ</a:t>
            </a:r>
            <a:endParaRPr lang="en-US" sz="3600"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990600" y="5029200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600">
                <a:solidFill>
                  <a:srgbClr val="0033CC"/>
                </a:solidFill>
                <a:latin typeface="Arial" charset="0"/>
              </a:rPr>
              <a:t>О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ГУ</a:t>
            </a:r>
            <a:r>
              <a:rPr lang="ru-RU" sz="3600">
                <a:solidFill>
                  <a:schemeClr val="tx2"/>
                </a:solidFill>
                <a:latin typeface="Arial" charset="0"/>
              </a:rPr>
              <a:t>РЕ</a:t>
            </a:r>
            <a:r>
              <a:rPr lang="ru-RU" sz="3600">
                <a:solidFill>
                  <a:srgbClr val="6699FF"/>
                </a:solidFill>
                <a:latin typeface="Arial" charset="0"/>
              </a:rPr>
              <a:t>Ц</a:t>
            </a:r>
            <a:endParaRPr lang="en-US" sz="3600">
              <a:solidFill>
                <a:srgbClr val="66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полях собирают пшеницу и рожь, из которых потом </a:t>
            </a:r>
            <a:r>
              <a:rPr lang="ru-RU" dirty="0" smtClean="0"/>
              <a:t>делают муку и пекут </a:t>
            </a:r>
            <a:r>
              <a:rPr lang="ru-RU" dirty="0" smtClean="0"/>
              <a:t>хлеб.</a:t>
            </a:r>
          </a:p>
        </p:txBody>
      </p:sp>
      <p:pic>
        <p:nvPicPr>
          <p:cNvPr id="31746" name="Picture 3" descr="Шишкин 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33400"/>
            <a:ext cx="85725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5000"/>
            <a:ext cx="2514600" cy="990600"/>
          </a:xfrm>
        </p:spPr>
        <p:txBody>
          <a:bodyPr/>
          <a:lstStyle/>
          <a:p>
            <a:r>
              <a:rPr lang="ru-RU" smtClean="0"/>
              <a:t>Летом можно купаться в речке или море. </a:t>
            </a:r>
            <a:endParaRPr lang="en-US" smtClean="0"/>
          </a:p>
        </p:txBody>
      </p:sp>
      <p:pic>
        <p:nvPicPr>
          <p:cNvPr id="33794" name="Picture 4" descr="D:\My\Изображения\Рисунки\Месяца и времена года\Лето\Купание.jpg"/>
          <p:cNvPicPr>
            <a:picLocks noChangeAspect="1" noChangeArrowheads="1"/>
          </p:cNvPicPr>
          <p:nvPr/>
        </p:nvPicPr>
        <p:blipFill>
          <a:blip r:embed="rId2"/>
          <a:srcRect l="1424" r="1779"/>
          <a:stretch>
            <a:fillRect/>
          </a:stretch>
        </p:blipFill>
        <p:spPr bwMode="auto">
          <a:xfrm>
            <a:off x="3386138" y="0"/>
            <a:ext cx="57578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562600"/>
            <a:ext cx="2971800" cy="1143000"/>
          </a:xfrm>
        </p:spPr>
        <p:txBody>
          <a:bodyPr/>
          <a:lstStyle/>
          <a:p>
            <a:r>
              <a:rPr lang="ru-RU" smtClean="0"/>
              <a:t>А из песка на берегу можно делать куличики</a:t>
            </a:r>
            <a:r>
              <a:rPr lang="en-US" smtClean="0"/>
              <a:t> </a:t>
            </a:r>
            <a:r>
              <a:rPr lang="ru-RU" smtClean="0"/>
              <a:t>и строить замки.</a:t>
            </a:r>
            <a:endParaRPr lang="en-US" smtClean="0"/>
          </a:p>
        </p:txBody>
      </p:sp>
      <p:pic>
        <p:nvPicPr>
          <p:cNvPr id="34818" name="Picture 5" descr="D:\My\Изображения\Рисунки\Месяца и времена года\Лето\На пляж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1363" y="0"/>
            <a:ext cx="5862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410200"/>
            <a:ext cx="1676400" cy="1295400"/>
          </a:xfrm>
        </p:spPr>
        <p:txBody>
          <a:bodyPr/>
          <a:lstStyle/>
          <a:p>
            <a:r>
              <a:rPr lang="ru-RU" smtClean="0"/>
              <a:t>Летом очень красиво.</a:t>
            </a:r>
            <a:endParaRPr lang="en-US" smtClean="0"/>
          </a:p>
        </p:txBody>
      </p:sp>
      <p:pic>
        <p:nvPicPr>
          <p:cNvPr id="35842" name="Picture 4" descr="Уголок сада в Монжероне ,"/>
          <p:cNvPicPr>
            <a:picLocks noChangeAspect="1" noChangeArrowheads="1"/>
          </p:cNvPicPr>
          <p:nvPr/>
        </p:nvPicPr>
        <p:blipFill>
          <a:blip r:embed="rId3"/>
          <a:srcRect l="606" r="1720"/>
          <a:stretch>
            <a:fillRect/>
          </a:stretch>
        </p:blipFill>
        <p:spPr bwMode="auto">
          <a:xfrm>
            <a:off x="1905000" y="0"/>
            <a:ext cx="7239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0"/>
            <a:ext cx="8686800" cy="609600"/>
          </a:xfrm>
        </p:spPr>
        <p:txBody>
          <a:bodyPr/>
          <a:lstStyle/>
          <a:p>
            <a:r>
              <a:rPr lang="ru-RU" smtClean="0"/>
              <a:t>Летом тепло. А иногда жарко. Все ходят в легкой одежде с открытыми руками и ногами.</a:t>
            </a:r>
          </a:p>
        </p:txBody>
      </p:sp>
      <p:pic>
        <p:nvPicPr>
          <p:cNvPr id="16386" name="Picture 4" descr="D:\My\Photo\лето.jpg"/>
          <p:cNvPicPr>
            <a:picLocks noChangeAspect="1" noChangeArrowheads="1"/>
          </p:cNvPicPr>
          <p:nvPr/>
        </p:nvPicPr>
        <p:blipFill>
          <a:blip r:embed="rId2"/>
          <a:srcRect r="8955"/>
          <a:stretch>
            <a:fillRect/>
          </a:stretch>
        </p:blipFill>
        <p:spPr bwMode="auto">
          <a:xfrm>
            <a:off x="1143000" y="457200"/>
            <a:ext cx="67818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Деревья и кусты красуются в пышных зеленых нарядах.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Земля тоже покрыта зеленой травой</a:t>
            </a:r>
            <a:r>
              <a:rPr lang="en-US" smtClean="0"/>
              <a:t>.</a:t>
            </a:r>
            <a:r>
              <a:rPr lang="ru-RU" smtClean="0"/>
              <a:t> </a:t>
            </a:r>
          </a:p>
        </p:txBody>
      </p:sp>
      <p:pic>
        <p:nvPicPr>
          <p:cNvPr id="17410" name="Picture 3" descr="Vasiliy Polen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5438"/>
            <a:ext cx="823436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Всюду цветут цветы: в садах и парках...</a:t>
            </a:r>
          </a:p>
        </p:txBody>
      </p:sp>
      <p:pic>
        <p:nvPicPr>
          <p:cNvPr id="19458" name="Picture 4" descr="Главная дорожка через сад в Живерни"/>
          <p:cNvPicPr>
            <a:picLocks noChangeAspect="1" noChangeArrowheads="1"/>
          </p:cNvPicPr>
          <p:nvPr/>
        </p:nvPicPr>
        <p:blipFill>
          <a:blip r:embed="rId3"/>
          <a:srcRect b="11810"/>
          <a:stretch>
            <a:fillRect/>
          </a:stretch>
        </p:blipFill>
        <p:spPr bwMode="auto">
          <a:xfrm>
            <a:off x="1247775" y="152400"/>
            <a:ext cx="66770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...в лесу и на лугах...</a:t>
            </a:r>
          </a:p>
        </p:txBody>
      </p:sp>
      <p:pic>
        <p:nvPicPr>
          <p:cNvPr id="21506" name="Picture 1027" descr="D:\My\Photo\Ланшафты\36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762000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... даже в пруду и речке.</a:t>
            </a:r>
          </a:p>
        </p:txBody>
      </p:sp>
      <p:pic>
        <p:nvPicPr>
          <p:cNvPr id="22530" name="Picture 5" descr="Ненюфа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81000"/>
            <a:ext cx="835342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 лесу и на лугу</a:t>
            </a:r>
            <a:r>
              <a:rPr lang="en-US" smtClean="0"/>
              <a:t> </a:t>
            </a:r>
            <a:r>
              <a:rPr lang="ru-RU" smtClean="0"/>
              <a:t>поют птички, </a:t>
            </a:r>
            <a:r>
              <a:rPr lang="en-US" smtClean="0"/>
              <a:t>..</a:t>
            </a:r>
            <a:r>
              <a:rPr lang="ru-RU" smtClean="0"/>
              <a:t>.</a:t>
            </a:r>
          </a:p>
        </p:txBody>
      </p:sp>
      <p:pic>
        <p:nvPicPr>
          <p:cNvPr id="24578" name="Picture 3" descr="D:\My\Photo\LiveNature6\6316.JPG"/>
          <p:cNvPicPr>
            <a:picLocks noChangeAspect="1" noChangeArrowheads="1"/>
          </p:cNvPicPr>
          <p:nvPr/>
        </p:nvPicPr>
        <p:blipFill>
          <a:blip r:embed="rId2"/>
          <a:srcRect t="5556"/>
          <a:stretch>
            <a:fillRect/>
          </a:stretch>
        </p:blipFill>
        <p:spPr bwMode="auto">
          <a:xfrm>
            <a:off x="4281488" y="0"/>
            <a:ext cx="4862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...летают бабочки</a:t>
            </a:r>
            <a:endParaRPr lang="en-US" smtClean="0"/>
          </a:p>
        </p:txBody>
      </p:sp>
      <p:pic>
        <p:nvPicPr>
          <p:cNvPr id="25602" name="Picture 4" descr="D:\My\Photo\LiveNature6\6334.JPG"/>
          <p:cNvPicPr>
            <a:picLocks noChangeAspect="1" noChangeArrowheads="1"/>
          </p:cNvPicPr>
          <p:nvPr/>
        </p:nvPicPr>
        <p:blipFill>
          <a:blip r:embed="rId2"/>
          <a:srcRect b="6667"/>
          <a:stretch>
            <a:fillRect/>
          </a:stretch>
        </p:blipFill>
        <p:spPr bwMode="auto">
          <a:xfrm>
            <a:off x="4222750" y="0"/>
            <a:ext cx="4921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6" descr="C:\Documents and Settings\OlgaMor\My Documents\My Pictures\ЛЕСНЫЕ ЯГОДЫ ЛЕТ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82296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Летом можно поесть вкусные ягоды.</a:t>
            </a:r>
            <a:br>
              <a:rPr lang="ru-RU" smtClean="0"/>
            </a:br>
            <a:r>
              <a:rPr lang="ru-RU" smtClean="0"/>
              <a:t>Вот какие ягоды растут в лесу</a:t>
            </a:r>
            <a:r>
              <a:rPr lang="en-US" smtClean="0"/>
              <a:t>…</a:t>
            </a:r>
            <a:r>
              <a:rPr lang="ru-RU" smtClean="0"/>
              <a:t> </a:t>
            </a:r>
            <a:endParaRPr lang="en-US" smtClean="0"/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1371600" y="2273300"/>
            <a:ext cx="2819400" cy="609600"/>
            <a:chOff x="-3" y="-3"/>
            <a:chExt cx="4292" cy="793"/>
          </a:xfrm>
        </p:grpSpPr>
        <p:grpSp>
          <p:nvGrpSpPr>
            <p:cNvPr id="26655" name="Group 5"/>
            <p:cNvGrpSpPr>
              <a:grpSpLocks/>
            </p:cNvGrpSpPr>
            <p:nvPr/>
          </p:nvGrpSpPr>
          <p:grpSpPr bwMode="auto">
            <a:xfrm>
              <a:off x="0" y="0"/>
              <a:ext cx="4286" cy="787"/>
              <a:chOff x="0" y="0"/>
              <a:chExt cx="4286" cy="787"/>
            </a:xfrm>
          </p:grpSpPr>
          <p:grpSp>
            <p:nvGrpSpPr>
              <p:cNvPr id="26657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86" cy="0"/>
                <a:chOff x="0" y="0"/>
                <a:chExt cx="4286" cy="0"/>
              </a:xfrm>
            </p:grpSpPr>
            <p:sp>
              <p:nvSpPr>
                <p:cNvPr id="26661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20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endParaRPr lang="ru-RU"/>
                </a:p>
              </p:txBody>
            </p:sp>
            <p:sp>
              <p:nvSpPr>
                <p:cNvPr id="2666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86" cy="0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ru-RU"/>
                </a:p>
              </p:txBody>
            </p:sp>
          </p:grpSp>
          <p:grpSp>
            <p:nvGrpSpPr>
              <p:cNvPr id="26658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4286" cy="787"/>
                <a:chOff x="0" y="0"/>
                <a:chExt cx="4286" cy="787"/>
              </a:xfrm>
            </p:grpSpPr>
            <p:sp>
              <p:nvSpPr>
                <p:cNvPr id="26659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200" cy="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ru-RU" sz="2800" b="0">
                      <a:solidFill>
                        <a:srgbClr val="008000"/>
                      </a:solidFill>
                      <a:latin typeface="Impact" pitchFamily="34" charset="0"/>
                    </a:rPr>
                    <a:t>ЗЕ</a:t>
                  </a:r>
                  <a:r>
                    <a:rPr lang="ru-RU" sz="2800" b="0">
                      <a:solidFill>
                        <a:srgbClr val="003300"/>
                      </a:solidFill>
                      <a:latin typeface="Impact" pitchFamily="34" charset="0"/>
                    </a:rPr>
                    <a:t>М</a:t>
                  </a:r>
                  <a:r>
                    <a:rPr lang="ru-RU" sz="2800" b="0">
                      <a:solidFill>
                        <a:srgbClr val="008000"/>
                      </a:solidFill>
                      <a:latin typeface="Impact" pitchFamily="34" charset="0"/>
                    </a:rPr>
                    <a:t>ЛЯ</a:t>
                  </a:r>
                  <a:r>
                    <a:rPr lang="ru-RU" sz="2800" b="0">
                      <a:solidFill>
                        <a:srgbClr val="000000"/>
                      </a:solidFill>
                      <a:latin typeface="Impact" pitchFamily="34" charset="0"/>
                    </a:rPr>
                    <a:t>НИ</a:t>
                  </a:r>
                  <a:r>
                    <a:rPr lang="ru-RU" sz="2800" b="0">
                      <a:solidFill>
                        <a:srgbClr val="008000"/>
                      </a:solidFill>
                      <a:latin typeface="Impact" pitchFamily="34" charset="0"/>
                    </a:rPr>
                    <a:t>КА</a:t>
                  </a:r>
                  <a:endParaRPr lang="ru-RU" sz="28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6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86" cy="787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ru-RU"/>
                </a:p>
              </p:txBody>
            </p:sp>
          </p:grpSp>
        </p:grpSp>
        <p:sp>
          <p:nvSpPr>
            <p:cNvPr id="26656" name="Rectangle 12"/>
            <p:cNvSpPr>
              <a:spLocks noChangeArrowheads="1"/>
            </p:cNvSpPr>
            <p:nvPr/>
          </p:nvSpPr>
          <p:spPr bwMode="auto">
            <a:xfrm>
              <a:off x="-3" y="-3"/>
              <a:ext cx="4292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grpSp>
        <p:nvGrpSpPr>
          <p:cNvPr id="26628" name="Group 24"/>
          <p:cNvGrpSpPr>
            <a:grpSpLocks/>
          </p:cNvGrpSpPr>
          <p:nvPr/>
        </p:nvGrpSpPr>
        <p:grpSpPr bwMode="auto">
          <a:xfrm>
            <a:off x="762000" y="5105400"/>
            <a:ext cx="1981200" cy="609600"/>
            <a:chOff x="-3" y="-3"/>
            <a:chExt cx="4292" cy="515"/>
          </a:xfrm>
        </p:grpSpPr>
        <p:grpSp>
          <p:nvGrpSpPr>
            <p:cNvPr id="26647" name="Group 25"/>
            <p:cNvGrpSpPr>
              <a:grpSpLocks/>
            </p:cNvGrpSpPr>
            <p:nvPr/>
          </p:nvGrpSpPr>
          <p:grpSpPr bwMode="auto">
            <a:xfrm>
              <a:off x="0" y="0"/>
              <a:ext cx="4286" cy="509"/>
              <a:chOff x="0" y="0"/>
              <a:chExt cx="4286" cy="509"/>
            </a:xfrm>
          </p:grpSpPr>
          <p:grpSp>
            <p:nvGrpSpPr>
              <p:cNvPr id="26649" name="Group 26"/>
              <p:cNvGrpSpPr>
                <a:grpSpLocks/>
              </p:cNvGrpSpPr>
              <p:nvPr/>
            </p:nvGrpSpPr>
            <p:grpSpPr bwMode="auto">
              <a:xfrm>
                <a:off x="0" y="0"/>
                <a:ext cx="4286" cy="0"/>
                <a:chOff x="0" y="0"/>
                <a:chExt cx="4286" cy="0"/>
              </a:xfrm>
            </p:grpSpPr>
            <p:sp>
              <p:nvSpPr>
                <p:cNvPr id="266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20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endParaRPr lang="ru-RU"/>
                </a:p>
              </p:txBody>
            </p:sp>
            <p:sp>
              <p:nvSpPr>
                <p:cNvPr id="26654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86" cy="0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ru-RU"/>
                </a:p>
              </p:txBody>
            </p:sp>
          </p:grpSp>
          <p:grpSp>
            <p:nvGrpSpPr>
              <p:cNvPr id="26650" name="Group 29"/>
              <p:cNvGrpSpPr>
                <a:grpSpLocks/>
              </p:cNvGrpSpPr>
              <p:nvPr/>
            </p:nvGrpSpPr>
            <p:grpSpPr bwMode="auto">
              <a:xfrm>
                <a:off x="0" y="0"/>
                <a:ext cx="4286" cy="509"/>
                <a:chOff x="0" y="0"/>
                <a:chExt cx="4286" cy="509"/>
              </a:xfrm>
            </p:grpSpPr>
            <p:sp>
              <p:nvSpPr>
                <p:cNvPr id="26651" name="Rectangle 30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200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ru-RU" sz="2800" b="0">
                      <a:solidFill>
                        <a:srgbClr val="003300"/>
                      </a:solidFill>
                      <a:latin typeface="Impact" pitchFamily="34" charset="0"/>
                    </a:rPr>
                    <a:t>Е</a:t>
                  </a:r>
                  <a:r>
                    <a:rPr lang="ru-RU" sz="2800" b="0">
                      <a:solidFill>
                        <a:srgbClr val="008000"/>
                      </a:solidFill>
                      <a:latin typeface="Impact" pitchFamily="34" charset="0"/>
                    </a:rPr>
                    <a:t>ЖЕ</a:t>
                  </a:r>
                  <a:r>
                    <a:rPr lang="ru-RU" sz="2800" b="0">
                      <a:solidFill>
                        <a:srgbClr val="000000"/>
                      </a:solidFill>
                      <a:latin typeface="Impact" pitchFamily="34" charset="0"/>
                    </a:rPr>
                    <a:t>ВИ</a:t>
                  </a:r>
                  <a:r>
                    <a:rPr lang="ru-RU" sz="2800" b="0">
                      <a:solidFill>
                        <a:srgbClr val="008000"/>
                      </a:solidFill>
                      <a:latin typeface="Impact" pitchFamily="34" charset="0"/>
                    </a:rPr>
                    <a:t>КА</a:t>
                  </a:r>
                  <a:endParaRPr lang="ru-RU" sz="2800" b="0">
                    <a:solidFill>
                      <a:srgbClr val="008000"/>
                    </a:solidFill>
                    <a:latin typeface="Haettenschweiler" pitchFamily="34" charset="0"/>
                  </a:endParaRPr>
                </a:p>
                <a:p>
                  <a:pPr algn="ctr" eaLnBrk="0" hangingPunct="0"/>
                  <a:endParaRPr lang="ru-RU" sz="28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52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86" cy="509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ru-RU"/>
                </a:p>
              </p:txBody>
            </p:sp>
          </p:grpSp>
        </p:grpSp>
        <p:sp>
          <p:nvSpPr>
            <p:cNvPr id="26648" name="Rectangle 32"/>
            <p:cNvSpPr>
              <a:spLocks noChangeArrowheads="1"/>
            </p:cNvSpPr>
            <p:nvPr/>
          </p:nvSpPr>
          <p:spPr bwMode="auto">
            <a:xfrm>
              <a:off x="-3" y="-3"/>
              <a:ext cx="4292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grpSp>
        <p:nvGrpSpPr>
          <p:cNvPr id="26629" name="Group 34"/>
          <p:cNvGrpSpPr>
            <a:grpSpLocks/>
          </p:cNvGrpSpPr>
          <p:nvPr/>
        </p:nvGrpSpPr>
        <p:grpSpPr bwMode="auto">
          <a:xfrm>
            <a:off x="5029200" y="5354638"/>
            <a:ext cx="2514600" cy="665162"/>
            <a:chOff x="-3" y="-3"/>
            <a:chExt cx="4292" cy="515"/>
          </a:xfrm>
        </p:grpSpPr>
        <p:grpSp>
          <p:nvGrpSpPr>
            <p:cNvPr id="26639" name="Group 35"/>
            <p:cNvGrpSpPr>
              <a:grpSpLocks/>
            </p:cNvGrpSpPr>
            <p:nvPr/>
          </p:nvGrpSpPr>
          <p:grpSpPr bwMode="auto">
            <a:xfrm>
              <a:off x="0" y="0"/>
              <a:ext cx="4286" cy="509"/>
              <a:chOff x="0" y="0"/>
              <a:chExt cx="4286" cy="509"/>
            </a:xfrm>
          </p:grpSpPr>
          <p:grpSp>
            <p:nvGrpSpPr>
              <p:cNvPr id="26641" name="Group 36"/>
              <p:cNvGrpSpPr>
                <a:grpSpLocks/>
              </p:cNvGrpSpPr>
              <p:nvPr/>
            </p:nvGrpSpPr>
            <p:grpSpPr bwMode="auto">
              <a:xfrm>
                <a:off x="0" y="0"/>
                <a:ext cx="4286" cy="0"/>
                <a:chOff x="0" y="0"/>
                <a:chExt cx="4286" cy="0"/>
              </a:xfrm>
            </p:grpSpPr>
            <p:sp>
              <p:nvSpPr>
                <p:cNvPr id="26645" name="Rectangle 3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20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endParaRPr lang="ru-RU"/>
                </a:p>
              </p:txBody>
            </p:sp>
            <p:sp>
              <p:nvSpPr>
                <p:cNvPr id="26646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86" cy="0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ru-RU"/>
                </a:p>
              </p:txBody>
            </p:sp>
          </p:grpSp>
          <p:grpSp>
            <p:nvGrpSpPr>
              <p:cNvPr id="26642" name="Group 39"/>
              <p:cNvGrpSpPr>
                <a:grpSpLocks/>
              </p:cNvGrpSpPr>
              <p:nvPr/>
            </p:nvGrpSpPr>
            <p:grpSpPr bwMode="auto">
              <a:xfrm>
                <a:off x="0" y="0"/>
                <a:ext cx="4286" cy="509"/>
                <a:chOff x="0" y="0"/>
                <a:chExt cx="4286" cy="509"/>
              </a:xfrm>
            </p:grpSpPr>
            <p:sp>
              <p:nvSpPr>
                <p:cNvPr id="26643" name="Rectangle 40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200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ru-RU" sz="2800" b="0">
                      <a:solidFill>
                        <a:srgbClr val="008000"/>
                      </a:solidFill>
                      <a:latin typeface="Impact" pitchFamily="34" charset="0"/>
                    </a:rPr>
                    <a:t>Б</a:t>
                  </a:r>
                  <a:r>
                    <a:rPr lang="ru-RU" sz="2800" b="0">
                      <a:solidFill>
                        <a:srgbClr val="003300"/>
                      </a:solidFill>
                      <a:latin typeface="Impact" pitchFamily="34" charset="0"/>
                    </a:rPr>
                    <a:t>РУ</a:t>
                  </a:r>
                  <a:r>
                    <a:rPr lang="ru-RU" sz="2800" b="0">
                      <a:solidFill>
                        <a:srgbClr val="008000"/>
                      </a:solidFill>
                      <a:latin typeface="Impact" pitchFamily="34" charset="0"/>
                    </a:rPr>
                    <a:t>С</a:t>
                  </a:r>
                  <a:r>
                    <a:rPr lang="ru-RU" sz="2800" b="0">
                      <a:solidFill>
                        <a:srgbClr val="000000"/>
                      </a:solidFill>
                      <a:latin typeface="Impact" pitchFamily="34" charset="0"/>
                    </a:rPr>
                    <a:t>НИ</a:t>
                  </a:r>
                  <a:r>
                    <a:rPr lang="ru-RU" sz="2800" b="0">
                      <a:solidFill>
                        <a:srgbClr val="008000"/>
                      </a:solidFill>
                      <a:latin typeface="Impact" pitchFamily="34" charset="0"/>
                    </a:rPr>
                    <a:t>КА</a:t>
                  </a:r>
                  <a:endParaRPr lang="ru-RU" sz="28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44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86" cy="509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ru-RU"/>
                </a:p>
              </p:txBody>
            </p:sp>
          </p:grpSp>
        </p:grpSp>
        <p:sp>
          <p:nvSpPr>
            <p:cNvPr id="26640" name="Rectangle 42"/>
            <p:cNvSpPr>
              <a:spLocks noChangeArrowheads="1"/>
            </p:cNvSpPr>
            <p:nvPr/>
          </p:nvSpPr>
          <p:spPr bwMode="auto">
            <a:xfrm>
              <a:off x="-3" y="-3"/>
              <a:ext cx="4292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grpSp>
        <p:nvGrpSpPr>
          <p:cNvPr id="26630" name="Group 43"/>
          <p:cNvGrpSpPr>
            <a:grpSpLocks/>
          </p:cNvGrpSpPr>
          <p:nvPr/>
        </p:nvGrpSpPr>
        <p:grpSpPr bwMode="auto">
          <a:xfrm>
            <a:off x="6781800" y="152400"/>
            <a:ext cx="2057400" cy="609600"/>
            <a:chOff x="-3" y="-3"/>
            <a:chExt cx="4292" cy="793"/>
          </a:xfrm>
        </p:grpSpPr>
        <p:grpSp>
          <p:nvGrpSpPr>
            <p:cNvPr id="26631" name="Group 44"/>
            <p:cNvGrpSpPr>
              <a:grpSpLocks/>
            </p:cNvGrpSpPr>
            <p:nvPr/>
          </p:nvGrpSpPr>
          <p:grpSpPr bwMode="auto">
            <a:xfrm>
              <a:off x="0" y="0"/>
              <a:ext cx="4286" cy="787"/>
              <a:chOff x="0" y="0"/>
              <a:chExt cx="4286" cy="787"/>
            </a:xfrm>
          </p:grpSpPr>
          <p:grpSp>
            <p:nvGrpSpPr>
              <p:cNvPr id="26633" name="Group 45"/>
              <p:cNvGrpSpPr>
                <a:grpSpLocks/>
              </p:cNvGrpSpPr>
              <p:nvPr/>
            </p:nvGrpSpPr>
            <p:grpSpPr bwMode="auto">
              <a:xfrm>
                <a:off x="0" y="0"/>
                <a:ext cx="4286" cy="0"/>
                <a:chOff x="0" y="0"/>
                <a:chExt cx="4286" cy="0"/>
              </a:xfrm>
            </p:grpSpPr>
            <p:sp>
              <p:nvSpPr>
                <p:cNvPr id="26637" name="Rectangle 4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20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endParaRPr lang="ru-RU"/>
                </a:p>
              </p:txBody>
            </p:sp>
            <p:sp>
              <p:nvSpPr>
                <p:cNvPr id="26638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86" cy="0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ru-RU"/>
                </a:p>
              </p:txBody>
            </p:sp>
          </p:grpSp>
          <p:grpSp>
            <p:nvGrpSpPr>
              <p:cNvPr id="26634" name="Group 48"/>
              <p:cNvGrpSpPr>
                <a:grpSpLocks/>
              </p:cNvGrpSpPr>
              <p:nvPr/>
            </p:nvGrpSpPr>
            <p:grpSpPr bwMode="auto">
              <a:xfrm>
                <a:off x="0" y="0"/>
                <a:ext cx="4286" cy="787"/>
                <a:chOff x="0" y="0"/>
                <a:chExt cx="4286" cy="787"/>
              </a:xfrm>
            </p:grpSpPr>
            <p:sp>
              <p:nvSpPr>
                <p:cNvPr id="26635" name="Rectangle 49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200" cy="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ru-RU" sz="2800" b="0">
                      <a:solidFill>
                        <a:srgbClr val="003300"/>
                      </a:solidFill>
                      <a:latin typeface="Impact" pitchFamily="34" charset="0"/>
                    </a:rPr>
                    <a:t>ЧЕ</a:t>
                  </a:r>
                  <a:r>
                    <a:rPr lang="ru-RU" sz="2800" b="0">
                      <a:solidFill>
                        <a:srgbClr val="008000"/>
                      </a:solidFill>
                      <a:latin typeface="Impact" pitchFamily="34" charset="0"/>
                    </a:rPr>
                    <a:t>Р</a:t>
                  </a:r>
                  <a:r>
                    <a:rPr lang="ru-RU" sz="2800" b="0">
                      <a:solidFill>
                        <a:srgbClr val="000000"/>
                      </a:solidFill>
                      <a:latin typeface="Impact" pitchFamily="34" charset="0"/>
                    </a:rPr>
                    <a:t>НИ</a:t>
                  </a:r>
                  <a:r>
                    <a:rPr lang="ru-RU" sz="2800" b="0">
                      <a:solidFill>
                        <a:srgbClr val="008000"/>
                      </a:solidFill>
                      <a:latin typeface="Impact" pitchFamily="34" charset="0"/>
                    </a:rPr>
                    <a:t>КА</a:t>
                  </a:r>
                </a:p>
              </p:txBody>
            </p:sp>
            <p:sp>
              <p:nvSpPr>
                <p:cNvPr id="26636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86" cy="787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ru-RU"/>
                </a:p>
              </p:txBody>
            </p:sp>
          </p:grpSp>
        </p:grpSp>
        <p:sp>
          <p:nvSpPr>
            <p:cNvPr id="26632" name="Rectangle 51"/>
            <p:cNvSpPr>
              <a:spLocks noChangeArrowheads="1"/>
            </p:cNvSpPr>
            <p:nvPr/>
          </p:nvSpPr>
          <p:spPr bwMode="auto">
            <a:xfrm>
              <a:off x="-3" y="-3"/>
              <a:ext cx="4292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има">
  <a:themeElements>
    <a:clrScheme name="Зим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Зима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hicag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hicago" pitchFamily="34" charset="0"/>
          </a:defRPr>
        </a:defPPr>
      </a:lstStyle>
    </a:lnDef>
  </a:objectDefaults>
  <a:extraClrSchemeLst>
    <a:extraClrScheme>
      <a:clrScheme name="Зим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има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D:\My\Ребенок\Презентации\Времена года и Погода\Зима.ppt</Template>
  <TotalTime>296</TotalTime>
  <Words>307</Words>
  <Application>Microsoft Office PowerPoint</Application>
  <PresentationFormat>Экран (4:3)</PresentationFormat>
  <Paragraphs>57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Зима</vt:lpstr>
      <vt:lpstr>ЛЕТО</vt:lpstr>
      <vt:lpstr>Летом тепло. А иногда жарко. Все ходят в легкой одежде с открытыми руками и ногами.</vt:lpstr>
      <vt:lpstr>Деревья и кусты красуются в пышных зеленых нарядах.  Земля тоже покрыта зеленой травой. </vt:lpstr>
      <vt:lpstr>Всюду цветут цветы: в садах и парках...</vt:lpstr>
      <vt:lpstr>...в лесу и на лугах...</vt:lpstr>
      <vt:lpstr>... даже в пруду и речке.</vt:lpstr>
      <vt:lpstr>В лесу и на лугу поют птички, ...</vt:lpstr>
      <vt:lpstr>...летают бабочки</vt:lpstr>
      <vt:lpstr>Летом можно поесть вкусные ягоды. Вот какие ягоды растут в лесу… </vt:lpstr>
      <vt:lpstr>... и в саду</vt:lpstr>
      <vt:lpstr>В конце лета в лесу появляются грибы, …</vt:lpstr>
      <vt:lpstr>... а в саду начинают созревать фрукты …</vt:lpstr>
      <vt:lpstr>... и овощи</vt:lpstr>
      <vt:lpstr>На полях собирают пшеницу и рожь, из которых потом делают муку и пекут хлеб.</vt:lpstr>
      <vt:lpstr>Летом можно купаться в речке или море. </vt:lpstr>
      <vt:lpstr>А из песка на берегу можно делать куличики и строить замки.</vt:lpstr>
      <vt:lpstr>Летом очень красиво.</vt:lpstr>
    </vt:vector>
  </TitlesOfParts>
  <Company>ABBYY Software 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Admin</dc:creator>
  <cp:lastModifiedBy>Ирина</cp:lastModifiedBy>
  <cp:revision>61</cp:revision>
  <dcterms:created xsi:type="dcterms:W3CDTF">2003-06-11T14:06:46Z</dcterms:created>
  <dcterms:modified xsi:type="dcterms:W3CDTF">2020-06-02T16:18:13Z</dcterms:modified>
</cp:coreProperties>
</file>