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22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6B06-2DC8-43C2-92EF-1027BCFEBCAE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C13C-D791-4597-AD53-292BAD167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263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6B06-2DC8-43C2-92EF-1027BCFEBCAE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C13C-D791-4597-AD53-292BAD167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50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6B06-2DC8-43C2-92EF-1027BCFEBCAE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C13C-D791-4597-AD53-292BAD167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112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6B06-2DC8-43C2-92EF-1027BCFEBCAE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C13C-D791-4597-AD53-292BAD167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15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6B06-2DC8-43C2-92EF-1027BCFEBCAE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C13C-D791-4597-AD53-292BAD167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240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6B06-2DC8-43C2-92EF-1027BCFEBCAE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C13C-D791-4597-AD53-292BAD167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263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6B06-2DC8-43C2-92EF-1027BCFEBCAE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C13C-D791-4597-AD53-292BAD167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059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6B06-2DC8-43C2-92EF-1027BCFEBCAE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C13C-D791-4597-AD53-292BAD167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044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6B06-2DC8-43C2-92EF-1027BCFEBCAE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C13C-D791-4597-AD53-292BAD167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905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6B06-2DC8-43C2-92EF-1027BCFEBCAE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C13C-D791-4597-AD53-292BAD167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6B06-2DC8-43C2-92EF-1027BCFEBCAE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C13C-D791-4597-AD53-292BAD167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268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C6B06-2DC8-43C2-92EF-1027BCFEBCAE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EC13C-D791-4597-AD53-292BAD167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2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9448"/>
            <a:ext cx="14240436" cy="7658822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161364" y="32731"/>
            <a:ext cx="5647765" cy="3732446"/>
            <a:chOff x="161364" y="32731"/>
            <a:chExt cx="5647765" cy="3732446"/>
          </a:xfrm>
        </p:grpSpPr>
        <p:sp>
          <p:nvSpPr>
            <p:cNvPr id="5" name="Горизонтальный свиток 4"/>
            <p:cNvSpPr/>
            <p:nvPr/>
          </p:nvSpPr>
          <p:spPr>
            <a:xfrm>
              <a:off x="161364" y="32731"/>
              <a:ext cx="5486401" cy="3732446"/>
            </a:xfrm>
            <a:prstGeom prst="horizontalScroll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26141" y="991013"/>
              <a:ext cx="50829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/>
                <a:t>Путешествие в страну «Лукоморье»</a:t>
              </a:r>
            </a:p>
            <a:p>
              <a:endParaRPr lang="ru-RU" sz="2400" dirty="0" smtClean="0"/>
            </a:p>
            <a:p>
              <a:endParaRPr lang="ru-RU" sz="2400" dirty="0" smtClean="0"/>
            </a:p>
            <a:p>
              <a:r>
                <a:rPr lang="ru-RU" sz="2000" dirty="0" smtClean="0"/>
                <a:t>Подготовила учитель-логопед</a:t>
              </a:r>
            </a:p>
            <a:p>
              <a:r>
                <a:rPr lang="ru-RU" sz="2000" dirty="0" smtClean="0"/>
                <a:t>Разакова Э.В.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9258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2046674" y="1625942"/>
            <a:ext cx="7837395" cy="2259105"/>
            <a:chOff x="2010334" y="2733295"/>
            <a:chExt cx="7837395" cy="2259105"/>
          </a:xfrm>
        </p:grpSpPr>
        <p:sp>
          <p:nvSpPr>
            <p:cNvPr id="9" name="Двойная волна 8"/>
            <p:cNvSpPr/>
            <p:nvPr/>
          </p:nvSpPr>
          <p:spPr>
            <a:xfrm>
              <a:off x="2010334" y="2733295"/>
              <a:ext cx="6763871" cy="2259105"/>
            </a:xfrm>
            <a:prstGeom prst="doubleWav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344270" y="3262682"/>
              <a:ext cx="7503459" cy="120032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wrap="square">
              <a:spAutoFit/>
            </a:bodyPr>
            <a:lstStyle/>
            <a:p>
              <a:r>
                <a:rPr lang="ru-RU" dirty="0"/>
                <a:t>Море волнуется — раз! (Шагаем на месте.)</a:t>
              </a:r>
            </a:p>
            <a:p>
              <a:r>
                <a:rPr lang="ru-RU" dirty="0"/>
                <a:t>Море волнуется — два! (Наклоны туловища влево-вправо.)</a:t>
              </a:r>
            </a:p>
            <a:p>
              <a:r>
                <a:rPr lang="ru-RU" dirty="0"/>
                <a:t>Море волнуется — три! (Повороты туловища влево-вправо.)</a:t>
              </a:r>
            </a:p>
            <a:p>
              <a:r>
                <a:rPr lang="ru-RU" dirty="0"/>
                <a:t>Морская фигура, на месте замри! (Присели.)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15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9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59" y="1998616"/>
            <a:ext cx="3151056" cy="3605349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3190378" y="947056"/>
            <a:ext cx="2201539" cy="1763485"/>
            <a:chOff x="3739018" y="1116873"/>
            <a:chExt cx="2201539" cy="1763485"/>
          </a:xfrm>
        </p:grpSpPr>
        <p:sp>
          <p:nvSpPr>
            <p:cNvPr id="4" name="Овальная выноска 3"/>
            <p:cNvSpPr/>
            <p:nvPr/>
          </p:nvSpPr>
          <p:spPr>
            <a:xfrm>
              <a:off x="3739018" y="1116873"/>
              <a:ext cx="2201539" cy="1763485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036423" y="1502229"/>
              <a:ext cx="160673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Смотрите, мы оказались на морском берегу!</a:t>
              </a:r>
              <a:endParaRPr lang="ru-RU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190378" y="1181158"/>
            <a:ext cx="1854925" cy="1319067"/>
            <a:chOff x="3866606" y="509731"/>
            <a:chExt cx="1854925" cy="1319067"/>
          </a:xfrm>
        </p:grpSpPr>
        <p:sp>
          <p:nvSpPr>
            <p:cNvPr id="7" name="Овальная выноска 6"/>
            <p:cNvSpPr/>
            <p:nvPr/>
          </p:nvSpPr>
          <p:spPr>
            <a:xfrm>
              <a:off x="3866606" y="509731"/>
              <a:ext cx="1802674" cy="1319067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66606" y="947056"/>
              <a:ext cx="1854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Догадались, что это за сказка?</a:t>
              </a:r>
              <a:endParaRPr lang="ru-RU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041677" y="921315"/>
            <a:ext cx="2750179" cy="1716174"/>
            <a:chOff x="3617962" y="587827"/>
            <a:chExt cx="2750179" cy="1716174"/>
          </a:xfrm>
        </p:grpSpPr>
        <p:sp>
          <p:nvSpPr>
            <p:cNvPr id="10" name="Овальная выноска 9"/>
            <p:cNvSpPr/>
            <p:nvPr/>
          </p:nvSpPr>
          <p:spPr>
            <a:xfrm>
              <a:off x="3617962" y="587827"/>
              <a:ext cx="2750179" cy="1716174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17395" y="947056"/>
              <a:ext cx="21000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Совершенно верно! </a:t>
              </a:r>
              <a:r>
                <a:rPr lang="ru-RU" dirty="0"/>
                <a:t>Это </a:t>
              </a:r>
              <a:r>
                <a:rPr lang="ru-RU" dirty="0" smtClean="0"/>
                <a:t>«Сказка </a:t>
              </a:r>
              <a:r>
                <a:rPr lang="ru-RU" dirty="0"/>
                <a:t>о рыбаке и рыбке»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041207" y="1015888"/>
            <a:ext cx="2751118" cy="1429247"/>
            <a:chOff x="3387111" y="875264"/>
            <a:chExt cx="2751118" cy="1429247"/>
          </a:xfrm>
        </p:grpSpPr>
        <p:sp>
          <p:nvSpPr>
            <p:cNvPr id="13" name="Овальная выноска 12"/>
            <p:cNvSpPr/>
            <p:nvPr/>
          </p:nvSpPr>
          <p:spPr>
            <a:xfrm>
              <a:off x="3387111" y="875264"/>
              <a:ext cx="2751118" cy="1429247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07001" y="1347692"/>
              <a:ext cx="24589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Кем был старик в этой сказке?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914153" y="525430"/>
            <a:ext cx="2952810" cy="2186106"/>
            <a:chOff x="3598179" y="525430"/>
            <a:chExt cx="2952810" cy="2186106"/>
          </a:xfrm>
        </p:grpSpPr>
        <p:sp>
          <p:nvSpPr>
            <p:cNvPr id="16" name="Овальная выноска 15"/>
            <p:cNvSpPr/>
            <p:nvPr/>
          </p:nvSpPr>
          <p:spPr>
            <a:xfrm>
              <a:off x="3598179" y="525430"/>
              <a:ext cx="2952810" cy="2186106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44654" y="948271"/>
              <a:ext cx="242983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Да, старик был рыбаком! В слове «рыбак» спрятались другие слова! Найдите их!</a:t>
              </a:r>
              <a:endParaRPr lang="ru-RU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7409329" y="692165"/>
            <a:ext cx="3065930" cy="1022716"/>
            <a:chOff x="7409329" y="692165"/>
            <a:chExt cx="3065930" cy="1022716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7409329" y="692165"/>
              <a:ext cx="3065930" cy="1022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894149" y="765659"/>
              <a:ext cx="23128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 smtClean="0"/>
                <a:t>РЫБАК</a:t>
              </a:r>
              <a:endParaRPr lang="ru-RU" sz="4800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409329" y="1998616"/>
            <a:ext cx="3065930" cy="3339866"/>
            <a:chOff x="7409329" y="1998616"/>
            <a:chExt cx="3065930" cy="3339866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7409329" y="1998616"/>
              <a:ext cx="3065930" cy="33398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779123" y="2200439"/>
              <a:ext cx="2326341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dirty="0" smtClean="0"/>
                <a:t>рыба</a:t>
              </a:r>
            </a:p>
            <a:p>
              <a:pPr algn="ctr"/>
              <a:r>
                <a:rPr lang="ru-RU" sz="3600" dirty="0" smtClean="0"/>
                <a:t>рыбка</a:t>
              </a:r>
            </a:p>
            <a:p>
              <a:pPr algn="ctr"/>
              <a:r>
                <a:rPr lang="ru-RU" sz="3600" dirty="0" smtClean="0"/>
                <a:t>бак</a:t>
              </a:r>
            </a:p>
            <a:p>
              <a:pPr algn="ctr"/>
              <a:r>
                <a:rPr lang="ru-RU" sz="3600" dirty="0" smtClean="0"/>
                <a:t>бык</a:t>
              </a:r>
            </a:p>
            <a:p>
              <a:pPr algn="ctr"/>
              <a:r>
                <a:rPr lang="ru-RU" sz="3600" dirty="0" smtClean="0"/>
                <a:t>рак</a:t>
              </a:r>
              <a:endParaRPr lang="ru-RU" sz="3600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2867313" y="650964"/>
            <a:ext cx="2920540" cy="2256876"/>
            <a:chOff x="3350862" y="380613"/>
            <a:chExt cx="2920540" cy="2256876"/>
          </a:xfrm>
        </p:grpSpPr>
        <p:sp>
          <p:nvSpPr>
            <p:cNvPr id="25" name="Овальная выноска 24"/>
            <p:cNvSpPr/>
            <p:nvPr/>
          </p:nvSpPr>
          <p:spPr>
            <a:xfrm>
              <a:off x="3350862" y="380613"/>
              <a:ext cx="2920540" cy="2256876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84494" y="765659"/>
              <a:ext cx="218246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Давайте представим, что мы тоже рыбаки и попробуем поймать золотую рыбку</a:t>
              </a:r>
              <a:endParaRPr lang="ru-RU" dirty="0"/>
            </a:p>
          </p:txBody>
        </p:sp>
      </p:grpSp>
      <p:pic>
        <p:nvPicPr>
          <p:cNvPr id="1026" name="Picture 2" descr="https://img-fotki.yandex.ru/get/6422/16969765.9f/0_6a9b1_d0a5d3e0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675" y="233846"/>
            <a:ext cx="4561653" cy="576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123" y="2313640"/>
            <a:ext cx="1855139" cy="2484344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3241110" y="650964"/>
            <a:ext cx="2788622" cy="2464933"/>
            <a:chOff x="3241110" y="650964"/>
            <a:chExt cx="2788622" cy="2464933"/>
          </a:xfrm>
        </p:grpSpPr>
        <p:sp>
          <p:nvSpPr>
            <p:cNvPr id="29" name="Овальная выноска 28"/>
            <p:cNvSpPr/>
            <p:nvPr/>
          </p:nvSpPr>
          <p:spPr>
            <a:xfrm>
              <a:off x="3241110" y="650964"/>
              <a:ext cx="2788622" cy="2464933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46218" y="1015888"/>
              <a:ext cx="205481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Смотрите! Нам попалась бутылка с заданием. Откроем и посмотрим, что там внутри!</a:t>
              </a:r>
              <a:endParaRPr lang="ru-RU" dirty="0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1839970" y="503470"/>
            <a:ext cx="8944216" cy="5712695"/>
            <a:chOff x="953779" y="310355"/>
            <a:chExt cx="8944216" cy="5712695"/>
          </a:xfrm>
        </p:grpSpPr>
        <p:sp>
          <p:nvSpPr>
            <p:cNvPr id="35" name="Горизонтальный свиток 34"/>
            <p:cNvSpPr/>
            <p:nvPr/>
          </p:nvSpPr>
          <p:spPr>
            <a:xfrm>
              <a:off x="953779" y="310355"/>
              <a:ext cx="8944216" cy="5712695"/>
            </a:xfrm>
            <a:prstGeom prst="horizontalScroll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815351" y="1223682"/>
              <a:ext cx="6871447" cy="131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2800" dirty="0" smtClean="0"/>
                <a:t>Подбери родственные слова к слову «Море»</a:t>
              </a:r>
              <a:endParaRPr lang="ru-RU" sz="2800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693757" y="2880921"/>
            <a:ext cx="7165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м</a:t>
            </a:r>
            <a:r>
              <a:rPr lang="ru-RU" sz="2400" dirty="0" smtClean="0"/>
              <a:t>оряк</a:t>
            </a:r>
          </a:p>
          <a:p>
            <a:pPr algn="ctr"/>
            <a:r>
              <a:rPr lang="ru-RU" sz="2400" dirty="0" smtClean="0"/>
              <a:t>морячка</a:t>
            </a:r>
          </a:p>
          <a:p>
            <a:pPr algn="ctr"/>
            <a:r>
              <a:rPr lang="ru-RU" sz="2400" dirty="0" smtClean="0"/>
              <a:t>морской</a:t>
            </a:r>
          </a:p>
          <a:p>
            <a:pPr algn="ctr"/>
            <a:r>
              <a:rPr lang="ru-RU" sz="2400" dirty="0" smtClean="0"/>
              <a:t>заморский</a:t>
            </a:r>
          </a:p>
          <a:p>
            <a:pPr algn="ctr"/>
            <a:r>
              <a:rPr lang="ru-RU" sz="2400" dirty="0" smtClean="0"/>
              <a:t>приморский</a:t>
            </a:r>
          </a:p>
          <a:p>
            <a:pPr algn="ctr"/>
            <a:r>
              <a:rPr lang="ru-RU" sz="2400" dirty="0" smtClean="0"/>
              <a:t>И др.</a:t>
            </a:r>
            <a:endParaRPr lang="ru-RU" sz="2400" dirty="0"/>
          </a:p>
        </p:txBody>
      </p:sp>
      <p:grpSp>
        <p:nvGrpSpPr>
          <p:cNvPr id="38" name="Группа 37"/>
          <p:cNvGrpSpPr/>
          <p:nvPr/>
        </p:nvGrpSpPr>
        <p:grpSpPr>
          <a:xfrm>
            <a:off x="3153798" y="651120"/>
            <a:ext cx="2992727" cy="1810170"/>
            <a:chOff x="2777859" y="800450"/>
            <a:chExt cx="2992727" cy="1810170"/>
          </a:xfrm>
        </p:grpSpPr>
        <p:sp>
          <p:nvSpPr>
            <p:cNvPr id="33" name="Овальная выноска 32"/>
            <p:cNvSpPr/>
            <p:nvPr/>
          </p:nvSpPr>
          <p:spPr>
            <a:xfrm>
              <a:off x="2777859" y="800450"/>
              <a:ext cx="2992727" cy="1810170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946943" y="1259051"/>
              <a:ext cx="26954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Молодцы! Справились!</a:t>
              </a:r>
            </a:p>
            <a:p>
              <a:pPr algn="ctr"/>
              <a:r>
                <a:rPr lang="ru-RU" dirty="0" smtClean="0"/>
                <a:t>В бутылке есть еще одно задание. Смотрим: </a:t>
              </a:r>
              <a:endParaRPr lang="ru-RU" dirty="0"/>
            </a:p>
          </p:txBody>
        </p:sp>
      </p:grpSp>
      <p:sp>
        <p:nvSpPr>
          <p:cNvPr id="41" name="Горизонтальный свиток 40"/>
          <p:cNvSpPr/>
          <p:nvPr/>
        </p:nvSpPr>
        <p:spPr>
          <a:xfrm>
            <a:off x="2068924" y="394362"/>
            <a:ext cx="8944216" cy="5712695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ru-RU" sz="2400" dirty="0" smtClean="0">
                <a:solidFill>
                  <a:schemeClr val="tx1"/>
                </a:solidFill>
              </a:rPr>
              <a:t>Прочитай </a:t>
            </a:r>
            <a:r>
              <a:rPr lang="ru-RU" sz="2400" dirty="0">
                <a:solidFill>
                  <a:schemeClr val="tx1"/>
                </a:solidFill>
              </a:rPr>
              <a:t>слова, </a:t>
            </a:r>
            <a:r>
              <a:rPr lang="ru-RU" sz="2400" dirty="0" smtClean="0">
                <a:solidFill>
                  <a:schemeClr val="tx1"/>
                </a:solidFill>
              </a:rPr>
              <a:t>найди </a:t>
            </a:r>
            <a:r>
              <a:rPr lang="ru-RU" sz="2400" dirty="0">
                <a:solidFill>
                  <a:schemeClr val="tx1"/>
                </a:solidFill>
              </a:rPr>
              <a:t>лишнее и </a:t>
            </a:r>
            <a:r>
              <a:rPr lang="ru-RU" sz="2400" dirty="0" smtClean="0">
                <a:solidFill>
                  <a:schemeClr val="tx1"/>
                </a:solidFill>
              </a:rPr>
              <a:t>объясни </a:t>
            </a:r>
            <a:r>
              <a:rPr lang="ru-RU" sz="2400" dirty="0">
                <a:solidFill>
                  <a:schemeClr val="tx1"/>
                </a:solidFill>
              </a:rPr>
              <a:t>почему лишнее.</a:t>
            </a:r>
          </a:p>
          <a:p>
            <a:pPr algn="ctr">
              <a:lnSpc>
                <a:spcPct val="200000"/>
              </a:lnSpc>
            </a:pPr>
            <a:r>
              <a:rPr lang="ru-RU" sz="2400" dirty="0" smtClean="0">
                <a:solidFill>
                  <a:schemeClr val="tx1"/>
                </a:solidFill>
              </a:rPr>
              <a:t>Белка, бочка, ворона, лебедь</a:t>
            </a:r>
            <a:endParaRPr lang="ru-RU" sz="240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ru-RU" sz="2400" dirty="0" smtClean="0">
                <a:solidFill>
                  <a:schemeClr val="tx1"/>
                </a:solidFill>
              </a:rPr>
              <a:t>Золотая рыбка, </a:t>
            </a:r>
            <a:r>
              <a:rPr lang="ru-RU" sz="2400" dirty="0" err="1" smtClean="0">
                <a:solidFill>
                  <a:schemeClr val="tx1"/>
                </a:solidFill>
              </a:rPr>
              <a:t>Шамаханская</a:t>
            </a:r>
            <a:r>
              <a:rPr lang="ru-RU" sz="2400" dirty="0" smtClean="0">
                <a:solidFill>
                  <a:schemeClr val="tx1"/>
                </a:solidFill>
              </a:rPr>
              <a:t> царица, корыто, старуха</a:t>
            </a:r>
            <a:endParaRPr lang="ru-RU" sz="240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ru-RU" sz="2400" dirty="0" smtClean="0">
                <a:solidFill>
                  <a:schemeClr val="tx1"/>
                </a:solidFill>
              </a:rPr>
              <a:t>Яблоко, Царевна, Золотой Петушок, 7 богатырей</a:t>
            </a:r>
            <a:endParaRPr lang="ru-RU" sz="240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ru-RU" sz="2400" dirty="0" smtClean="0">
                <a:solidFill>
                  <a:schemeClr val="tx1"/>
                </a:solidFill>
              </a:rPr>
              <a:t>Дуб, царь </a:t>
            </a:r>
            <a:r>
              <a:rPr lang="ru-RU" sz="2400" dirty="0" err="1" smtClean="0">
                <a:solidFill>
                  <a:schemeClr val="tx1"/>
                </a:solidFill>
              </a:rPr>
              <a:t>Додон</a:t>
            </a:r>
            <a:r>
              <a:rPr lang="ru-RU" sz="2400" dirty="0" smtClean="0">
                <a:solidFill>
                  <a:schemeClr val="tx1"/>
                </a:solidFill>
              </a:rPr>
              <a:t>, цепь, кот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7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500"/>
                            </p:stCondLst>
                            <p:childTnLst>
                              <p:par>
                                <p:cTn id="1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6642846" y="414599"/>
            <a:ext cx="2675965" cy="1788459"/>
            <a:chOff x="7342093" y="589411"/>
            <a:chExt cx="2675965" cy="1788459"/>
          </a:xfrm>
        </p:grpSpPr>
        <p:sp>
          <p:nvSpPr>
            <p:cNvPr id="8" name="Овальная выноска 7"/>
            <p:cNvSpPr/>
            <p:nvPr/>
          </p:nvSpPr>
          <p:spPr>
            <a:xfrm>
              <a:off x="7342093" y="589411"/>
              <a:ext cx="2675965" cy="178845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63118" y="1021976"/>
              <a:ext cx="24339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Вот мы и дома. Наше приключение подходит к концу</a:t>
              </a:r>
              <a:endParaRPr lang="ru-RU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716806" y="504904"/>
            <a:ext cx="3523129" cy="2100001"/>
            <a:chOff x="6716806" y="504904"/>
            <a:chExt cx="3523129" cy="2100001"/>
          </a:xfrm>
        </p:grpSpPr>
        <p:sp>
          <p:nvSpPr>
            <p:cNvPr id="11" name="Овальная выноска 10"/>
            <p:cNvSpPr/>
            <p:nvPr/>
          </p:nvSpPr>
          <p:spPr>
            <a:xfrm>
              <a:off x="6716806" y="504904"/>
              <a:ext cx="3523129" cy="2100001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21071" y="954741"/>
              <a:ext cx="2514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Ребята, вам понравилось наше путешествие по сказкам А. С. Пушкина?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642846" y="414599"/>
            <a:ext cx="2796989" cy="2060941"/>
            <a:chOff x="7624481" y="153304"/>
            <a:chExt cx="2796989" cy="2060941"/>
          </a:xfrm>
        </p:grpSpPr>
        <p:sp>
          <p:nvSpPr>
            <p:cNvPr id="14" name="Овальная выноска 13"/>
            <p:cNvSpPr/>
            <p:nvPr/>
          </p:nvSpPr>
          <p:spPr>
            <a:xfrm>
              <a:off x="7624481" y="153304"/>
              <a:ext cx="2796989" cy="2060941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923679" y="753035"/>
              <a:ext cx="21750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Как вы думаете, почему сказки </a:t>
              </a:r>
              <a:r>
                <a:rPr lang="ru-RU" dirty="0" err="1" smtClean="0"/>
                <a:t>А.С.Пушкина</a:t>
              </a:r>
              <a:r>
                <a:rPr lang="ru-RU" dirty="0" smtClean="0"/>
                <a:t> </a:t>
              </a:r>
              <a:r>
                <a:rPr lang="ru-RU" dirty="0"/>
                <a:t>так всем нравятся?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568889" y="380903"/>
            <a:ext cx="2628899" cy="1779967"/>
            <a:chOff x="7358062" y="396914"/>
            <a:chExt cx="2628899" cy="1779967"/>
          </a:xfrm>
        </p:grpSpPr>
        <p:sp>
          <p:nvSpPr>
            <p:cNvPr id="17" name="Овальная выноска 16"/>
            <p:cNvSpPr/>
            <p:nvPr/>
          </p:nvSpPr>
          <p:spPr>
            <a:xfrm>
              <a:off x="7358062" y="396914"/>
              <a:ext cx="2628899" cy="1779967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09354" y="847164"/>
              <a:ext cx="21263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Как вы думаете, чему нас учат сказки </a:t>
              </a:r>
              <a:r>
                <a:rPr lang="ru-RU" dirty="0" err="1" smtClean="0"/>
                <a:t>А.С.Пушкина</a:t>
              </a:r>
              <a:r>
                <a:rPr lang="ru-RU" dirty="0"/>
                <a:t>?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763871" y="603988"/>
            <a:ext cx="2386854" cy="1438835"/>
            <a:chOff x="7507661" y="339022"/>
            <a:chExt cx="2386854" cy="1438835"/>
          </a:xfrm>
        </p:grpSpPr>
        <p:sp>
          <p:nvSpPr>
            <p:cNvPr id="20" name="Овальная выноска 19"/>
            <p:cNvSpPr/>
            <p:nvPr/>
          </p:nvSpPr>
          <p:spPr>
            <a:xfrm>
              <a:off x="7507661" y="339022"/>
              <a:ext cx="2386854" cy="1438835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25334" y="726141"/>
              <a:ext cx="20842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До свидания!       До новых встреч!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46401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7" y="350655"/>
            <a:ext cx="11114315" cy="6251802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824045" y="690290"/>
            <a:ext cx="3929744" cy="2431734"/>
            <a:chOff x="705394" y="124210"/>
            <a:chExt cx="4441371" cy="3513908"/>
          </a:xfrm>
        </p:grpSpPr>
        <p:sp>
          <p:nvSpPr>
            <p:cNvPr id="9" name="Овальная выноска 8"/>
            <p:cNvSpPr/>
            <p:nvPr/>
          </p:nvSpPr>
          <p:spPr>
            <a:xfrm flipH="1">
              <a:off x="705394" y="124210"/>
              <a:ext cx="4441371" cy="3513908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08099" y="840259"/>
              <a:ext cx="364453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Добрый </a:t>
              </a:r>
              <a:r>
                <a:rPr lang="ru-RU" dirty="0" smtClean="0"/>
                <a:t>день, </a:t>
              </a:r>
              <a:r>
                <a:rPr lang="ru-RU" dirty="0" smtClean="0"/>
                <a:t>дорогие друзья! </a:t>
              </a:r>
              <a:r>
                <a:rPr lang="ru-RU" dirty="0" smtClean="0"/>
                <a:t>Сегодня </a:t>
              </a:r>
              <a:r>
                <a:rPr lang="ru-RU" dirty="0" smtClean="0"/>
                <a:t>мы отправляемся в необычное путешествие, в таинственную страну. Но в какую, вы узнаете, разгадав ребус!</a:t>
              </a:r>
              <a:endParaRPr lang="ru-RU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849082" y="450599"/>
            <a:ext cx="3879669" cy="2911116"/>
            <a:chOff x="6564085" y="2173874"/>
            <a:chExt cx="3879669" cy="2911116"/>
          </a:xfrm>
        </p:grpSpPr>
        <p:sp>
          <p:nvSpPr>
            <p:cNvPr id="12" name="Овальная выноска 11"/>
            <p:cNvSpPr/>
            <p:nvPr/>
          </p:nvSpPr>
          <p:spPr>
            <a:xfrm flipH="1">
              <a:off x="6564085" y="2173874"/>
              <a:ext cx="3879669" cy="2911116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62503" y="2911017"/>
              <a:ext cx="30958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Собери слово по первым </a:t>
              </a:r>
              <a:r>
                <a:rPr lang="ru-RU" dirty="0" smtClean="0"/>
                <a:t>звукам</a:t>
              </a:r>
              <a:r>
                <a:rPr lang="ru-RU" dirty="0" smtClean="0"/>
                <a:t>. </a:t>
              </a:r>
              <a:r>
                <a:rPr lang="ru-RU" dirty="0" smtClean="0"/>
                <a:t>Нажимай поочереди на картинки, и они превратятся в буквы!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17725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86100" y="123302"/>
            <a:ext cx="166073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endParaRPr lang="ru-RU" sz="1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6084" y="2096609"/>
            <a:ext cx="940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90590" y="882936"/>
            <a:ext cx="93807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8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11320" y="1922430"/>
            <a:ext cx="92845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934581" y="310298"/>
            <a:ext cx="98296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8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44509" y="906460"/>
            <a:ext cx="11528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8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85815" y="-67921"/>
            <a:ext cx="98296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963055" y="1434889"/>
            <a:ext cx="8114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8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500591" y="450458"/>
            <a:ext cx="8627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endParaRPr lang="ru-RU" sz="8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538765" y="1975397"/>
            <a:ext cx="8691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8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3" y="897031"/>
            <a:ext cx="1647689" cy="26326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10" y="123302"/>
            <a:ext cx="1699189" cy="20900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17" y="1434889"/>
            <a:ext cx="1860247" cy="19038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209" y="207621"/>
            <a:ext cx="1484267" cy="15287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1" y="572103"/>
            <a:ext cx="2497263" cy="24972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54" y="207621"/>
            <a:ext cx="1828804" cy="9144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196" y="1206342"/>
            <a:ext cx="2031198" cy="20311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798" y="1436788"/>
            <a:ext cx="1823085" cy="198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4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02161 0.3388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0.00481 0.5199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-0.03803 0.3604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00417 0.5935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2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0.05795 0.500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2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08854 0.6525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3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-0.03216 0.4256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06849 0.5537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05 0.35671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18" grpId="0"/>
      <p:bldP spid="18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849086" y="757647"/>
            <a:ext cx="4271554" cy="2103120"/>
            <a:chOff x="770708" y="692332"/>
            <a:chExt cx="4271554" cy="2103120"/>
          </a:xfrm>
        </p:grpSpPr>
        <p:sp>
          <p:nvSpPr>
            <p:cNvPr id="4" name="Овальная выноска 3"/>
            <p:cNvSpPr/>
            <p:nvPr/>
          </p:nvSpPr>
          <p:spPr>
            <a:xfrm flipH="1">
              <a:off x="770708" y="692332"/>
              <a:ext cx="4271554" cy="2103120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521231" y="1415533"/>
              <a:ext cx="280257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/>
                <a:t>А вы знаете, кто придумал эту страну Лукоморье?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52982" y="300852"/>
            <a:ext cx="4503997" cy="3256548"/>
            <a:chOff x="570332" y="401052"/>
            <a:chExt cx="4503997" cy="3256548"/>
          </a:xfrm>
        </p:grpSpPr>
        <p:sp>
          <p:nvSpPr>
            <p:cNvPr id="8" name="Овальная выноска 7"/>
            <p:cNvSpPr/>
            <p:nvPr/>
          </p:nvSpPr>
          <p:spPr>
            <a:xfrm flipH="1">
              <a:off x="570332" y="401052"/>
              <a:ext cx="4503997" cy="3256548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849085" y="907940"/>
              <a:ext cx="3795513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/>
                <a:t>Вот и отправимся в </a:t>
              </a:r>
              <a:r>
                <a:rPr lang="ru-RU" dirty="0" smtClean="0"/>
                <a:t>«пушкинскую» </a:t>
              </a:r>
              <a:r>
                <a:rPr lang="ru-RU" dirty="0"/>
                <a:t>страну </a:t>
              </a:r>
              <a:r>
                <a:rPr lang="ru-RU" dirty="0" smtClean="0"/>
                <a:t>- Лукоморье</a:t>
              </a:r>
              <a:r>
                <a:rPr lang="ru-RU" dirty="0"/>
                <a:t>. Попасть туда нам помогут строчки ваших любимых стихов </a:t>
              </a:r>
              <a:r>
                <a:rPr lang="ru-RU" dirty="0" smtClean="0"/>
                <a:t>А.С. </a:t>
              </a:r>
              <a:r>
                <a:rPr lang="ru-RU" dirty="0" smtClean="0"/>
                <a:t>Пушкина</a:t>
              </a:r>
              <a:r>
                <a:rPr lang="ru-RU" dirty="0" smtClean="0"/>
                <a:t>.</a:t>
              </a:r>
              <a:endParaRPr lang="ru-RU" dirty="0"/>
            </a:p>
            <a:p>
              <a:pPr algn="ctr"/>
              <a:r>
                <a:rPr lang="ru-RU" dirty="0"/>
                <a:t>Вспомните, откуда начинается страна </a:t>
              </a:r>
              <a:r>
                <a:rPr lang="ru-RU" dirty="0" smtClean="0"/>
                <a:t>Лукоморье? </a:t>
              </a:r>
              <a:r>
                <a:rPr lang="ru-RU" dirty="0" smtClean="0"/>
                <a:t>Александр Сергеевич </a:t>
              </a:r>
              <a:r>
                <a:rPr lang="ru-RU" dirty="0"/>
                <a:t>нам подсказывает, помните? «У Лукоморья….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296032" y="513916"/>
            <a:ext cx="3217896" cy="2915084"/>
            <a:chOff x="838238" y="3027114"/>
            <a:chExt cx="3217896" cy="2915084"/>
          </a:xfrm>
        </p:grpSpPr>
        <p:sp>
          <p:nvSpPr>
            <p:cNvPr id="11" name="Овальная выноска 10"/>
            <p:cNvSpPr/>
            <p:nvPr/>
          </p:nvSpPr>
          <p:spPr>
            <a:xfrm flipH="1">
              <a:off x="838238" y="3027114"/>
              <a:ext cx="3217896" cy="2915084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116952" y="3607493"/>
              <a:ext cx="2660469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/>
                <a:t>Да, с волшебного дуба. Вот он, посмотрите, на нем желуди, но не простые, на них буквы, здесь рассыпалось слово, его надо собрать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581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077"/>
            <a:ext cx="12192000" cy="6858000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9069559" y="4386113"/>
            <a:ext cx="1396947" cy="1700096"/>
            <a:chOff x="238545" y="2320260"/>
            <a:chExt cx="1396947" cy="1700096"/>
          </a:xfrm>
        </p:grpSpPr>
        <p:pic>
          <p:nvPicPr>
            <p:cNvPr id="1026" name="Picture 2" descr="https://www.clipartmax.com/png/full/236-2369415_with-acorn-nut-acorn-pn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545" y="2320260"/>
              <a:ext cx="1390833" cy="1700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30465" y="2753449"/>
              <a:ext cx="10050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5038454" y="526035"/>
            <a:ext cx="1390833" cy="1700096"/>
            <a:chOff x="1629378" y="620164"/>
            <a:chExt cx="1390833" cy="1700096"/>
          </a:xfrm>
        </p:grpSpPr>
        <p:pic>
          <p:nvPicPr>
            <p:cNvPr id="4" name="Picture 2" descr="https://www.clipartmax.com/png/full/236-2369415_with-acorn-nut-acorn-pn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9378" y="620164"/>
              <a:ext cx="1390833" cy="1700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2050369" y="1001164"/>
              <a:ext cx="74251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6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</a:t>
              </a:r>
              <a:endParaRPr lang="ru-RU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537796" y="3831606"/>
            <a:ext cx="1390833" cy="1700096"/>
            <a:chOff x="3859551" y="151116"/>
            <a:chExt cx="1390833" cy="1700096"/>
          </a:xfrm>
        </p:grpSpPr>
        <p:pic>
          <p:nvPicPr>
            <p:cNvPr id="5" name="Picture 2" descr="https://www.clipartmax.com/png/full/236-2369415_with-acorn-nut-acorn-pn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9551" y="151116"/>
              <a:ext cx="1390833" cy="1700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4297547" y="560253"/>
              <a:ext cx="74090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6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endParaRPr lang="ru-RU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8573159" y="-1417707"/>
            <a:ext cx="1390833" cy="1700096"/>
            <a:chOff x="6460128" y="151116"/>
            <a:chExt cx="1390833" cy="1700096"/>
          </a:xfrm>
        </p:grpSpPr>
        <p:pic>
          <p:nvPicPr>
            <p:cNvPr id="6" name="Picture 2" descr="https://www.clipartmax.com/png/full/236-2369415_with-acorn-nut-acorn-pn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128" y="151116"/>
              <a:ext cx="1390833" cy="1700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6913861" y="560253"/>
              <a:ext cx="59022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6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</a:t>
              </a:r>
              <a:endParaRPr lang="ru-RU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343038" y="4691740"/>
            <a:ext cx="1390833" cy="1700096"/>
            <a:chOff x="8834638" y="361787"/>
            <a:chExt cx="1390833" cy="1700096"/>
          </a:xfrm>
        </p:grpSpPr>
        <p:pic>
          <p:nvPicPr>
            <p:cNvPr id="7" name="Picture 2" descr="https://www.clipartmax.com/png/full/236-2369415_with-acorn-nut-acorn-pn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4638" y="361787"/>
              <a:ext cx="1390833" cy="1700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9255629" y="704003"/>
              <a:ext cx="74251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6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</a:t>
              </a:r>
              <a:endParaRPr lang="ru-RU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51095" y="726415"/>
            <a:ext cx="1390833" cy="1700096"/>
            <a:chOff x="10513319" y="1903401"/>
            <a:chExt cx="1390833" cy="1700096"/>
          </a:xfrm>
        </p:grpSpPr>
        <p:pic>
          <p:nvPicPr>
            <p:cNvPr id="8" name="Picture 2" descr="https://www.clipartmax.com/png/full/236-2369415_with-acorn-nut-acorn-pn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3319" y="1903401"/>
              <a:ext cx="1390833" cy="1700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10969899" y="2320260"/>
              <a:ext cx="78258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6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</a:t>
              </a:r>
              <a:endParaRPr lang="ru-RU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778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71849 -0.3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24" y="-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0.84441 0.084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14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62546 C 0.00261 -0.19838 0.01224 0.1081 0.02188 0.1081 C 0.03164 0.1081 0.03985 -0.19838 0.04245 -0.62546 C 0.04662 -0.19838 0.05482 0.1081 0.06445 0.1081 C 0.07409 0.1081 0.08242 -0.19838 0.08503 -0.62546 C 0.08919 -0.19838 0.0974 0.1081 0.10703 0.1081 C 0.11667 0.1081 0.12643 -0.19838 0.12904 -0.62546 C 0.13177 -0.19838 0.13998 0.1081 0.15104 0.1081 C 0.15925 0.1081 0.16888 -0.19838 0.17162 -0.62546 C 0.17435 -0.19838 0.18399 0.1081 0.19362 0.1081 C 0.20326 0.1081 0.21146 -0.19838 0.21419 -0.62546 C 0.21823 -0.19838 0.22656 0.1081 0.2362 0.1081 C 0.24583 0.1081 0.25404 -0.19838 0.2582 -0.62546 C 0.26081 -0.19838 0.26914 0.1081 0.27878 0.1081 C 0.28841 0.1081 0.29805 -0.19838 0.30078 -0.62546 C 0.30339 -0.19838 0.31159 0.1081 0.32279 0.1081 C 0.33242 0.1081 0.34063 -0.19838 0.34336 -0.62546 " pathEditMode="relative" rAng="0" ptsTypes="AAAAAAAAAAAAAAA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C -0.00404 -0.0081 -0.01797 -0.01597 -0.02305 -0.01597 C -0.05404 -0.01597 -0.08607 0.10903 -0.08607 0.23403 C -0.08607 0.17107 -0.10209 0.10903 -0.11706 0.10903 C -0.13308 0.10903 -0.14805 0.17199 -0.14805 0.23403 C -0.14805 0.20301 -0.15599 0.17107 -0.16407 0.17107 C -0.17201 0.17107 -0.18008 0.20208 -0.18008 0.23403 C -0.18008 0.21806 -0.18412 0.20301 -0.18802 0.20301 C -0.19206 0.20301 -0.19597 0.21898 -0.19597 0.23403 C -0.19597 0.22593 -0.19792 0.21806 -0.2 0.21806 C -0.20105 0.21806 -0.20404 0.22616 -0.20404 0.23403 C -0.20404 0.23009 -0.20508 0.22593 -0.20599 0.22593 C -0.20599 0.225 -0.20795 0.22986 -0.20795 0.23403 C -0.20795 0.23195 -0.20795 0.23009 -0.20899 0.23009 C -0.20899 0.23102 -0.21003 0.23218 -0.21003 0.23403 C -0.21003 0.2331 -0.21003 0.23195 -0.21003 0.23102 C -0.21107 0.23102 -0.21107 0.23195 -0.21107 0.2331 C -0.21211 0.2331 -0.21211 0.23218 -0.21211 0.23102 C -0.21315 0.23102 -0.21315 0.23195 -0.21315 0.2331 " pathEditMode="relative" rAng="0" ptsTypes="AAAAAAAAAAAAAAAAA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93 -0.26597 L 0.18412 -0.5504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3" y="-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25 -2.96296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9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" y="1459386"/>
            <a:ext cx="3502406" cy="483307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933626" y="251038"/>
            <a:ext cx="3258671" cy="2675965"/>
            <a:chOff x="2873188" y="193604"/>
            <a:chExt cx="3258671" cy="2675965"/>
          </a:xfrm>
        </p:grpSpPr>
        <p:sp>
          <p:nvSpPr>
            <p:cNvPr id="5" name="Овальная выноска 4"/>
            <p:cNvSpPr/>
            <p:nvPr/>
          </p:nvSpPr>
          <p:spPr>
            <a:xfrm>
              <a:off x="2873188" y="193604"/>
              <a:ext cx="3258671" cy="2675965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190686" y="959892"/>
              <a:ext cx="259976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/>
                <a:t>Какой могучий дуб, а какие у него красивые листья, скажите, как по-другому можно назвать листья дуба?</a:t>
              </a:r>
              <a:endParaRPr lang="ru-RU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509269" y="679457"/>
            <a:ext cx="2554941" cy="1559858"/>
            <a:chOff x="3092824" y="388194"/>
            <a:chExt cx="2554941" cy="1559858"/>
          </a:xfrm>
        </p:grpSpPr>
        <p:sp>
          <p:nvSpPr>
            <p:cNvPr id="7" name="Овальная выноска 6"/>
            <p:cNvSpPr/>
            <p:nvPr/>
          </p:nvSpPr>
          <p:spPr>
            <a:xfrm>
              <a:off x="3092824" y="388194"/>
              <a:ext cx="1864659" cy="1559858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16141" y="893842"/>
              <a:ext cx="22316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Правильно! Дубовые! </a:t>
              </a:r>
              <a:endParaRPr lang="ru-RU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922375" y="371559"/>
            <a:ext cx="6418967" cy="2649070"/>
            <a:chOff x="8019454" y="1985714"/>
            <a:chExt cx="6418967" cy="2649070"/>
          </a:xfrm>
        </p:grpSpPr>
        <p:sp>
          <p:nvSpPr>
            <p:cNvPr id="10" name="Овальная выноска 9"/>
            <p:cNvSpPr/>
            <p:nvPr/>
          </p:nvSpPr>
          <p:spPr>
            <a:xfrm>
              <a:off x="8019454" y="1985714"/>
              <a:ext cx="3682730" cy="2649070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099939" y="2530319"/>
              <a:ext cx="533848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/>
                <a:t>Листья липы</a:t>
              </a:r>
              <a:r>
                <a:rPr lang="ru-RU" sz="2000" dirty="0" smtClean="0"/>
                <a:t>?</a:t>
              </a:r>
            </a:p>
            <a:p>
              <a:r>
                <a:rPr lang="ru-RU" sz="2000" dirty="0"/>
                <a:t>Ветки сосны? </a:t>
              </a:r>
              <a:endParaRPr lang="ru-RU" sz="2000" dirty="0" smtClean="0"/>
            </a:p>
            <a:p>
              <a:r>
                <a:rPr lang="ru-RU" sz="2000" dirty="0" smtClean="0"/>
                <a:t>Шишки </a:t>
              </a:r>
              <a:r>
                <a:rPr lang="ru-RU" sz="2000" dirty="0"/>
                <a:t>ели? </a:t>
              </a:r>
              <a:endParaRPr lang="ru-RU" sz="2000" dirty="0" smtClean="0"/>
            </a:p>
            <a:p>
              <a:r>
                <a:rPr lang="ru-RU" sz="2000" dirty="0" smtClean="0"/>
                <a:t>Ягоды </a:t>
              </a:r>
              <a:r>
                <a:rPr lang="ru-RU" sz="2000" dirty="0"/>
                <a:t>рябины? </a:t>
              </a:r>
              <a:endParaRPr lang="ru-RU" sz="2000" dirty="0" smtClean="0"/>
            </a:p>
            <a:p>
              <a:r>
                <a:rPr lang="ru-RU" sz="2000" dirty="0" smtClean="0"/>
                <a:t>Пух </a:t>
              </a:r>
              <a:r>
                <a:rPr lang="ru-RU" sz="2000" dirty="0"/>
                <a:t>тополя?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202641" y="686481"/>
            <a:ext cx="3219448" cy="1700157"/>
            <a:chOff x="4095191" y="609307"/>
            <a:chExt cx="3219448" cy="1700157"/>
          </a:xfrm>
        </p:grpSpPr>
        <p:sp>
          <p:nvSpPr>
            <p:cNvPr id="13" name="Овальная выноска 12"/>
            <p:cNvSpPr/>
            <p:nvPr/>
          </p:nvSpPr>
          <p:spPr>
            <a:xfrm>
              <a:off x="4095191" y="609307"/>
              <a:ext cx="3219448" cy="1700157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56847" y="988357"/>
              <a:ext cx="2631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Молодцы! </a:t>
              </a:r>
            </a:p>
            <a:p>
              <a:pPr algn="ctr"/>
              <a:r>
                <a:rPr lang="ru-RU" dirty="0" smtClean="0"/>
                <a:t>Ребята</a:t>
              </a:r>
              <a:r>
                <a:rPr lang="ru-RU" dirty="0"/>
                <a:t>, </a:t>
              </a:r>
              <a:r>
                <a:rPr lang="ru-RU" dirty="0" smtClean="0"/>
                <a:t>скажите, а </a:t>
              </a:r>
              <a:r>
                <a:rPr lang="ru-RU" dirty="0"/>
                <a:t>какие сказки вы знаете?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089" y="3494770"/>
            <a:ext cx="5068770" cy="2851183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3444080" y="991768"/>
            <a:ext cx="1965896" cy="1327778"/>
            <a:chOff x="4098165" y="844381"/>
            <a:chExt cx="1965896" cy="1327778"/>
          </a:xfrm>
        </p:grpSpPr>
        <p:sp>
          <p:nvSpPr>
            <p:cNvPr id="17" name="Овальная выноска 16"/>
            <p:cNvSpPr/>
            <p:nvPr/>
          </p:nvSpPr>
          <p:spPr>
            <a:xfrm>
              <a:off x="4185920" y="844381"/>
              <a:ext cx="1819284" cy="1327778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98165" y="1168123"/>
              <a:ext cx="19658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Т</a:t>
              </a:r>
              <a:r>
                <a:rPr lang="ru-RU" dirty="0" smtClean="0"/>
                <a:t>акую </a:t>
              </a:r>
              <a:r>
                <a:rPr lang="ru-RU" dirty="0"/>
                <a:t>сказку </a:t>
              </a:r>
              <a:r>
                <a:rPr lang="ru-RU" dirty="0" smtClean="0"/>
                <a:t>знаете?</a:t>
              </a:r>
              <a:endParaRPr lang="ru-RU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190879" y="511103"/>
            <a:ext cx="3118886" cy="2807911"/>
            <a:chOff x="3468237" y="270203"/>
            <a:chExt cx="3118886" cy="2807911"/>
          </a:xfrm>
        </p:grpSpPr>
        <p:sp>
          <p:nvSpPr>
            <p:cNvPr id="20" name="Овальная выноска 19"/>
            <p:cNvSpPr/>
            <p:nvPr/>
          </p:nvSpPr>
          <p:spPr>
            <a:xfrm>
              <a:off x="3468237" y="270203"/>
              <a:ext cx="3118886" cy="2807911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72223" y="931777"/>
              <a:ext cx="260145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Правильно, это «Сказка о царе Салтане, о сыне его славном и могучем богатыре князе Гвидоне и прекрасной царевне Лебеди»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348930" y="1015740"/>
            <a:ext cx="2689457" cy="1698551"/>
            <a:chOff x="4226964" y="428949"/>
            <a:chExt cx="2689457" cy="1698551"/>
          </a:xfrm>
        </p:grpSpPr>
        <p:sp>
          <p:nvSpPr>
            <p:cNvPr id="23" name="Овальная выноска 22"/>
            <p:cNvSpPr/>
            <p:nvPr/>
          </p:nvSpPr>
          <p:spPr>
            <a:xfrm>
              <a:off x="4226964" y="428949"/>
              <a:ext cx="2689457" cy="1698551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85447" y="686481"/>
              <a:ext cx="18366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А теперь расслабьтесь, закройте </a:t>
              </a:r>
              <a:r>
                <a:rPr lang="ru-RU" dirty="0"/>
                <a:t>глаза и представьте: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15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420470" y="645460"/>
            <a:ext cx="7839635" cy="4531658"/>
            <a:chOff x="2420470" y="645460"/>
            <a:chExt cx="7839635" cy="4531658"/>
          </a:xfrm>
        </p:grpSpPr>
        <p:sp>
          <p:nvSpPr>
            <p:cNvPr id="3" name="Горизонтальный свиток 2"/>
            <p:cNvSpPr/>
            <p:nvPr/>
          </p:nvSpPr>
          <p:spPr>
            <a:xfrm>
              <a:off x="2420470" y="645460"/>
              <a:ext cx="7839635" cy="4531658"/>
            </a:xfrm>
            <a:prstGeom prst="horizontalScroll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213846" y="1290918"/>
              <a:ext cx="6252882" cy="2943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ru-RU" sz="2400" dirty="0"/>
                <a:t>«В синем небе звезды блещут,</a:t>
              </a:r>
            </a:p>
            <a:p>
              <a:pPr algn="ctr">
                <a:lnSpc>
                  <a:spcPct val="200000"/>
                </a:lnSpc>
              </a:pPr>
              <a:r>
                <a:rPr lang="ru-RU" sz="2400" dirty="0"/>
                <a:t>В синем море волны хлещут.</a:t>
              </a:r>
            </a:p>
            <a:p>
              <a:pPr algn="ctr">
                <a:lnSpc>
                  <a:spcPct val="200000"/>
                </a:lnSpc>
              </a:pPr>
              <a:r>
                <a:rPr lang="ru-RU" sz="2400" dirty="0"/>
                <a:t>Тучка по небу идет,</a:t>
              </a:r>
            </a:p>
            <a:p>
              <a:pPr algn="ctr">
                <a:lnSpc>
                  <a:spcPct val="200000"/>
                </a:lnSpc>
              </a:pPr>
              <a:r>
                <a:rPr lang="ru-RU" sz="2400" dirty="0"/>
                <a:t>Бочка по морю плывет»</a:t>
              </a: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439" y="1098516"/>
            <a:ext cx="3646042" cy="4660967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3492935" y="270312"/>
            <a:ext cx="2931459" cy="2514599"/>
            <a:chOff x="4869603" y="772282"/>
            <a:chExt cx="2931459" cy="2514599"/>
          </a:xfrm>
        </p:grpSpPr>
        <p:sp>
          <p:nvSpPr>
            <p:cNvPr id="8" name="Овальная выноска 7"/>
            <p:cNvSpPr/>
            <p:nvPr/>
          </p:nvSpPr>
          <p:spPr>
            <a:xfrm>
              <a:off x="4869603" y="772282"/>
              <a:ext cx="2931459" cy="251459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992396" y="1290918"/>
              <a:ext cx="2685875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/>
                <a:t>А вот и бочка из сказки. Открываю бочку, вынимаю карточку. </a:t>
              </a:r>
              <a:r>
                <a:rPr lang="ru-RU" dirty="0" smtClean="0"/>
                <a:t>      Да </a:t>
              </a:r>
              <a:r>
                <a:rPr lang="ru-RU" dirty="0"/>
                <a:t>здесь задание «Скажи иначе».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-102435" y="1653536"/>
            <a:ext cx="4663998" cy="6188040"/>
            <a:chOff x="-102435" y="1653536"/>
            <a:chExt cx="4663998" cy="618804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35" y="3384867"/>
              <a:ext cx="4663998" cy="4456709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45" y="1653536"/>
              <a:ext cx="3579271" cy="4095301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3313869" y="225317"/>
            <a:ext cx="3469723" cy="2879011"/>
            <a:chOff x="4028740" y="401691"/>
            <a:chExt cx="3469723" cy="2879011"/>
          </a:xfrm>
        </p:grpSpPr>
        <p:sp>
          <p:nvSpPr>
            <p:cNvPr id="15" name="Овальная выноска 14"/>
            <p:cNvSpPr/>
            <p:nvPr/>
          </p:nvSpPr>
          <p:spPr>
            <a:xfrm>
              <a:off x="4028740" y="401691"/>
              <a:ext cx="3469723" cy="2879011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27879" y="766081"/>
              <a:ext cx="280340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Каким словом можно заменить </a:t>
              </a:r>
              <a:r>
                <a:rPr lang="ru-RU" dirty="0" smtClean="0"/>
                <a:t>сложные слова? Например:</a:t>
              </a:r>
              <a:endParaRPr lang="ru-RU" dirty="0"/>
            </a:p>
            <a:p>
              <a:pPr algn="ctr"/>
              <a:r>
                <a:rPr lang="ru-RU" dirty="0" smtClean="0"/>
                <a:t>«Скушай </a:t>
              </a:r>
              <a:r>
                <a:rPr lang="ru-RU" dirty="0"/>
                <a:t>яблочко, мой свет, благодарствуй за обед</a:t>
              </a:r>
              <a:r>
                <a:rPr lang="ru-RU" dirty="0" smtClean="0"/>
                <a:t>».</a:t>
              </a:r>
              <a:endParaRPr lang="ru-RU" dirty="0"/>
            </a:p>
            <a:p>
              <a:pPr algn="ctr"/>
              <a:r>
                <a:rPr lang="ru-RU" dirty="0"/>
                <a:t>С</a:t>
              </a:r>
              <a:r>
                <a:rPr lang="ru-RU" dirty="0" smtClean="0"/>
                <a:t>лово </a:t>
              </a:r>
              <a:r>
                <a:rPr lang="ru-RU" dirty="0"/>
                <a:t>«Благодарствуй</a:t>
              </a:r>
              <a:r>
                <a:rPr lang="ru-RU" dirty="0" smtClean="0"/>
                <a:t>» - заменяем . . .</a:t>
              </a:r>
              <a:endParaRPr lang="ru-RU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556298" y="401495"/>
            <a:ext cx="2860113" cy="2219037"/>
            <a:chOff x="4492738" y="509826"/>
            <a:chExt cx="2860113" cy="2219037"/>
          </a:xfrm>
        </p:grpSpPr>
        <p:sp>
          <p:nvSpPr>
            <p:cNvPr id="18" name="Овальная выноска 17"/>
            <p:cNvSpPr/>
            <p:nvPr/>
          </p:nvSpPr>
          <p:spPr>
            <a:xfrm>
              <a:off x="4492738" y="509826"/>
              <a:ext cx="2860113" cy="2219037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66129" y="941294"/>
              <a:ext cx="22860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Совершенно верно! Это </a:t>
              </a:r>
              <a:r>
                <a:rPr lang="ru-RU" dirty="0"/>
                <a:t>слово можно заменить словами «спасибо, благодарю»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328803" y="420352"/>
            <a:ext cx="8944216" cy="5712695"/>
            <a:chOff x="2386121" y="847823"/>
            <a:chExt cx="7839635" cy="4531658"/>
          </a:xfrm>
        </p:grpSpPr>
        <p:sp>
          <p:nvSpPr>
            <p:cNvPr id="22" name="Горизонтальный свиток 21"/>
            <p:cNvSpPr/>
            <p:nvPr/>
          </p:nvSpPr>
          <p:spPr>
            <a:xfrm>
              <a:off x="2386121" y="847823"/>
              <a:ext cx="7839635" cy="4531658"/>
            </a:xfrm>
            <a:prstGeom prst="horizontalScroll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19202" y="1612148"/>
              <a:ext cx="6817267" cy="3003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ru-RU" sz="2000" dirty="0" smtClean="0"/>
                <a:t>«</a:t>
              </a:r>
              <a:r>
                <a:rPr lang="ru-RU" sz="2000" dirty="0"/>
                <a:t>И прищелкивать перстами». Слово «Персты»</a:t>
              </a:r>
            </a:p>
            <a:p>
              <a:pPr algn="ctr">
                <a:lnSpc>
                  <a:spcPct val="200000"/>
                </a:lnSpc>
              </a:pPr>
              <a:r>
                <a:rPr lang="ru-RU" sz="2000" dirty="0" smtClean="0"/>
                <a:t>«</a:t>
              </a:r>
              <a:r>
                <a:rPr lang="ru-RU" sz="2000" dirty="0"/>
                <a:t>И царевна очутилась в светлой горнице.» Слово «Горница</a:t>
              </a:r>
              <a:r>
                <a:rPr lang="ru-RU" sz="2000" dirty="0" smtClean="0"/>
                <a:t>»</a:t>
              </a:r>
            </a:p>
            <a:p>
              <a:pPr algn="ctr">
                <a:lnSpc>
                  <a:spcPct val="200000"/>
                </a:lnSpc>
              </a:pPr>
              <a:r>
                <a:rPr lang="ru-RU" sz="2000" dirty="0" smtClean="0"/>
                <a:t>«Стал </a:t>
              </a:r>
              <a:r>
                <a:rPr lang="ru-RU" sz="2000" dirty="0"/>
                <a:t>он кликать золотую рыбку</a:t>
              </a:r>
              <a:r>
                <a:rPr lang="ru-RU" sz="2000" dirty="0" smtClean="0"/>
                <a:t>». </a:t>
              </a:r>
              <a:r>
                <a:rPr lang="ru-RU" sz="2000" dirty="0"/>
                <a:t>Слово «Кликать»</a:t>
              </a:r>
            </a:p>
            <a:p>
              <a:pPr algn="ctr">
                <a:lnSpc>
                  <a:spcPct val="200000"/>
                </a:lnSpc>
              </a:pPr>
              <a:r>
                <a:rPr lang="ru-RU" sz="2000" dirty="0" smtClean="0"/>
                <a:t>«</a:t>
              </a:r>
              <a:r>
                <a:rPr lang="ru-RU" sz="2000" dirty="0"/>
                <a:t>Должен был он содержать многочисленную рать</a:t>
              </a:r>
              <a:r>
                <a:rPr lang="ru-RU" sz="2000" dirty="0" smtClean="0"/>
                <a:t>». Слово «Рать»</a:t>
              </a:r>
              <a:endParaRPr lang="ru-RU" sz="2000" dirty="0"/>
            </a:p>
            <a:p>
              <a:pPr algn="ctr">
                <a:lnSpc>
                  <a:spcPct val="200000"/>
                </a:lnSpc>
              </a:pPr>
              <a:r>
                <a:rPr lang="ru-RU" sz="2000" dirty="0" smtClean="0"/>
                <a:t>«</a:t>
              </a:r>
              <a:r>
                <a:rPr lang="ru-RU" sz="2000" dirty="0"/>
                <a:t>Отпустила и сказала: «Не кручинься, бог с тобой</a:t>
              </a:r>
              <a:r>
                <a:rPr lang="ru-RU" sz="2000" dirty="0" smtClean="0"/>
                <a:t>». Слово «Кручиниться»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9698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-102435" y="1653536"/>
            <a:ext cx="4663998" cy="6188040"/>
            <a:chOff x="-102435" y="1653536"/>
            <a:chExt cx="4663998" cy="618804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35" y="3384867"/>
              <a:ext cx="4663998" cy="445670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45" y="1653536"/>
              <a:ext cx="3579271" cy="4095301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3426727" y="500551"/>
            <a:ext cx="3004968" cy="2057400"/>
            <a:chOff x="3937716" y="500551"/>
            <a:chExt cx="3004968" cy="2057400"/>
          </a:xfrm>
        </p:grpSpPr>
        <p:sp>
          <p:nvSpPr>
            <p:cNvPr id="11" name="Овальная выноска 10"/>
            <p:cNvSpPr/>
            <p:nvPr/>
          </p:nvSpPr>
          <p:spPr>
            <a:xfrm>
              <a:off x="3937716" y="500551"/>
              <a:ext cx="3004968" cy="2057400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89612" y="1098516"/>
              <a:ext cx="21246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Смотрите! В </a:t>
              </a:r>
              <a:r>
                <a:rPr lang="ru-RU" dirty="0"/>
                <a:t>бочке еще кто-то есть. Чья это </a:t>
              </a:r>
              <a:r>
                <a:rPr lang="ru-RU" dirty="0" smtClean="0"/>
                <a:t>голова?</a:t>
              </a:r>
              <a:endParaRPr lang="ru-RU" dirty="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388" y="-253642"/>
            <a:ext cx="2981410" cy="29814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439" y="1098516"/>
            <a:ext cx="3646042" cy="4660967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372138" y="572814"/>
            <a:ext cx="2723861" cy="1974733"/>
            <a:chOff x="4277357" y="441327"/>
            <a:chExt cx="2723861" cy="1974733"/>
          </a:xfrm>
        </p:grpSpPr>
        <p:sp>
          <p:nvSpPr>
            <p:cNvPr id="3" name="Овальная выноска 2"/>
            <p:cNvSpPr/>
            <p:nvPr/>
          </p:nvSpPr>
          <p:spPr>
            <a:xfrm>
              <a:off x="4277357" y="441327"/>
              <a:ext cx="2723861" cy="1974733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561563" y="954741"/>
              <a:ext cx="22220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Да, это белка. Она хочет у вас спросить</a:t>
              </a:r>
              <a:r>
                <a:rPr lang="ru-RU" dirty="0" smtClean="0"/>
                <a:t>,</a:t>
              </a:r>
              <a:r>
                <a:rPr lang="en-US" dirty="0" smtClean="0"/>
                <a:t> </a:t>
              </a:r>
              <a:r>
                <a:rPr lang="ru-RU" dirty="0" smtClean="0"/>
                <a:t>знаете </a:t>
              </a:r>
              <a:r>
                <a:rPr lang="ru-RU" dirty="0"/>
                <a:t>ли вы: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328803" y="420352"/>
            <a:ext cx="8944216" cy="5712695"/>
            <a:chOff x="1328803" y="420352"/>
            <a:chExt cx="8944216" cy="5712695"/>
          </a:xfrm>
        </p:grpSpPr>
        <p:sp>
          <p:nvSpPr>
            <p:cNvPr id="15" name="Горизонтальный свиток 14"/>
            <p:cNvSpPr/>
            <p:nvPr/>
          </p:nvSpPr>
          <p:spPr>
            <a:xfrm>
              <a:off x="1328803" y="420352"/>
              <a:ext cx="8944216" cy="5712695"/>
            </a:xfrm>
            <a:prstGeom prst="horizontalScroll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08070" y="1580606"/>
              <a:ext cx="5525588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ru-RU" sz="2000" dirty="0"/>
                <a:t>Чей хвост в лесу самый красивый?</a:t>
              </a:r>
            </a:p>
            <a:p>
              <a:pPr>
                <a:lnSpc>
                  <a:spcPct val="200000"/>
                </a:lnSpc>
              </a:pPr>
              <a:endParaRPr lang="en-US" sz="2000" dirty="0" smtClean="0"/>
            </a:p>
            <a:p>
              <a:pPr>
                <a:lnSpc>
                  <a:spcPct val="200000"/>
                </a:lnSpc>
              </a:pPr>
              <a:r>
                <a:rPr lang="ru-RU" sz="2000" dirty="0" smtClean="0"/>
                <a:t>Чьи </a:t>
              </a:r>
              <a:r>
                <a:rPr lang="ru-RU" sz="2000" dirty="0"/>
                <a:t>уши в лесу самые длинные</a:t>
              </a:r>
              <a:r>
                <a:rPr lang="ru-RU" sz="2000" dirty="0" smtClean="0"/>
                <a:t>?</a:t>
              </a:r>
              <a:endParaRPr lang="en-US" sz="2000" dirty="0" smtClean="0"/>
            </a:p>
            <a:p>
              <a:pPr>
                <a:lnSpc>
                  <a:spcPct val="200000"/>
                </a:lnSpc>
              </a:pPr>
              <a:endParaRPr lang="ru-RU" sz="2000" dirty="0"/>
            </a:p>
            <a:p>
              <a:pPr>
                <a:lnSpc>
                  <a:spcPct val="200000"/>
                </a:lnSpc>
              </a:pPr>
              <a:r>
                <a:rPr lang="ru-RU" sz="2000" dirty="0" smtClean="0"/>
                <a:t>Чьи </a:t>
              </a:r>
              <a:r>
                <a:rPr lang="ru-RU" sz="2000" dirty="0"/>
                <a:t>лапы в лесу самые мощные и косолапые</a:t>
              </a:r>
              <a:r>
                <a:rPr lang="ru-RU" sz="2000" dirty="0" smtClean="0"/>
                <a:t>?</a:t>
              </a:r>
              <a:endParaRPr lang="ru-RU" sz="2000" dirty="0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4715" y="1319348"/>
              <a:ext cx="2907302" cy="2907302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3376878" y="645690"/>
            <a:ext cx="2653072" cy="1582173"/>
            <a:chOff x="3874665" y="486819"/>
            <a:chExt cx="2653072" cy="1582173"/>
          </a:xfrm>
        </p:grpSpPr>
        <p:sp>
          <p:nvSpPr>
            <p:cNvPr id="19" name="Овальная выноска 18"/>
            <p:cNvSpPr/>
            <p:nvPr/>
          </p:nvSpPr>
          <p:spPr>
            <a:xfrm>
              <a:off x="3874665" y="486819"/>
              <a:ext cx="2653072" cy="1582173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96690" y="954741"/>
              <a:ext cx="20289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А в бочке еще что-то </a:t>
              </a:r>
              <a:r>
                <a:rPr lang="ru-RU" dirty="0" smtClean="0"/>
                <a:t>есть</a:t>
              </a:r>
              <a:r>
                <a:rPr lang="en-US" dirty="0" smtClean="0"/>
                <a:t> . . .</a:t>
              </a:r>
              <a:endParaRPr lang="ru-RU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656344" y="-62397"/>
            <a:ext cx="3169822" cy="2259017"/>
            <a:chOff x="3541445" y="188604"/>
            <a:chExt cx="3169822" cy="2259017"/>
          </a:xfrm>
        </p:grpSpPr>
        <p:sp>
          <p:nvSpPr>
            <p:cNvPr id="22" name="Овальная выноска 21"/>
            <p:cNvSpPr/>
            <p:nvPr/>
          </p:nvSpPr>
          <p:spPr>
            <a:xfrm>
              <a:off x="3541445" y="188604"/>
              <a:ext cx="3169822" cy="2259017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24723" y="628579"/>
              <a:ext cx="265806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Так свежо и так душисто,</a:t>
              </a:r>
            </a:p>
            <a:p>
              <a:r>
                <a:rPr lang="ru-RU" dirty="0"/>
                <a:t>Так румяно-золотисто.</a:t>
              </a:r>
            </a:p>
            <a:p>
              <a:r>
                <a:rPr lang="ru-RU" dirty="0"/>
                <a:t>Будто медом налилось</a:t>
              </a:r>
            </a:p>
            <a:p>
              <a:pPr algn="ctr"/>
              <a:r>
                <a:rPr lang="ru-RU" dirty="0"/>
                <a:t>Видны семечки </a:t>
              </a:r>
              <a:r>
                <a:rPr lang="ru-RU" dirty="0" smtClean="0"/>
                <a:t>насквозь.</a:t>
              </a:r>
              <a:endParaRPr lang="ru-RU" dirty="0"/>
            </a:p>
          </p:txBody>
        </p:sp>
      </p:grpSp>
      <p:pic>
        <p:nvPicPr>
          <p:cNvPr id="1026" name="Picture 2" descr="https://avatanplus.com/files/resources/original/584530cbf3136158ce469c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029" y="2650279"/>
            <a:ext cx="1430847" cy="151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/>
          <p:cNvGrpSpPr/>
          <p:nvPr/>
        </p:nvGrpSpPr>
        <p:grpSpPr>
          <a:xfrm>
            <a:off x="4235524" y="320945"/>
            <a:ext cx="2579066" cy="1571339"/>
            <a:chOff x="4235524" y="320945"/>
            <a:chExt cx="2579066" cy="1571339"/>
          </a:xfrm>
        </p:grpSpPr>
        <p:sp>
          <p:nvSpPr>
            <p:cNvPr id="25" name="Овальная выноска 24"/>
            <p:cNvSpPr/>
            <p:nvPr/>
          </p:nvSpPr>
          <p:spPr>
            <a:xfrm>
              <a:off x="4235524" y="320945"/>
              <a:ext cx="2579066" cy="15713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78659" y="766775"/>
              <a:ext cx="22359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Р</a:t>
              </a:r>
              <a:r>
                <a:rPr lang="ru-RU" dirty="0" smtClean="0"/>
                <a:t>азве </a:t>
              </a:r>
              <a:r>
                <a:rPr lang="ru-RU" dirty="0"/>
                <a:t>это яблочко из сказки «О царе Салтане»?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382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8692"/>
            <a:ext cx="3206571" cy="44248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131" y="4511111"/>
            <a:ext cx="1432684" cy="1511939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2460258" y="1237129"/>
            <a:ext cx="2965629" cy="1814221"/>
            <a:chOff x="2998140" y="1304364"/>
            <a:chExt cx="2965629" cy="1505316"/>
          </a:xfrm>
        </p:grpSpPr>
        <p:sp>
          <p:nvSpPr>
            <p:cNvPr id="12" name="Овальная выноска 11"/>
            <p:cNvSpPr/>
            <p:nvPr/>
          </p:nvSpPr>
          <p:spPr>
            <a:xfrm>
              <a:off x="2998140" y="1304364"/>
              <a:ext cx="2965629" cy="1505316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57273" y="1703311"/>
              <a:ext cx="24473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Да мы попали в сказку «О мертвой царевне и семи богатырях» 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334471" y="1284005"/>
            <a:ext cx="2672879" cy="1720468"/>
            <a:chOff x="3030491" y="857710"/>
            <a:chExt cx="2672879" cy="1720468"/>
          </a:xfrm>
        </p:grpSpPr>
        <p:sp>
          <p:nvSpPr>
            <p:cNvPr id="15" name="Овальная выноска 14"/>
            <p:cNvSpPr/>
            <p:nvPr/>
          </p:nvSpPr>
          <p:spPr>
            <a:xfrm>
              <a:off x="3030491" y="857710"/>
              <a:ext cx="2672879" cy="1720468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07976" y="1237129"/>
              <a:ext cx="21179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Яблочко</a:t>
              </a:r>
              <a:r>
                <a:rPr lang="ru-RU" dirty="0"/>
                <a:t>, конечно, не простое, а с секретом. Что же там внутри?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473987" y="1237129"/>
            <a:ext cx="2533364" cy="2110718"/>
            <a:chOff x="3406316" y="893755"/>
            <a:chExt cx="2533364" cy="2110718"/>
          </a:xfrm>
        </p:grpSpPr>
        <p:sp>
          <p:nvSpPr>
            <p:cNvPr id="18" name="Овальная выноска 17"/>
            <p:cNvSpPr/>
            <p:nvPr/>
          </p:nvSpPr>
          <p:spPr>
            <a:xfrm>
              <a:off x="3406316" y="893755"/>
              <a:ext cx="2533364" cy="2110718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62636" y="1284005"/>
              <a:ext cx="21041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Это же предложения из сказок. Ответь на вопросы:</a:t>
              </a:r>
              <a:endParaRPr lang="ru-RU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953779" y="310355"/>
            <a:ext cx="8944216" cy="5712695"/>
            <a:chOff x="1234674" y="310355"/>
            <a:chExt cx="8944216" cy="5712695"/>
          </a:xfrm>
        </p:grpSpPr>
        <p:sp>
          <p:nvSpPr>
            <p:cNvPr id="22" name="Горизонтальный свиток 21"/>
            <p:cNvSpPr/>
            <p:nvPr/>
          </p:nvSpPr>
          <p:spPr>
            <a:xfrm>
              <a:off x="1234674" y="310355"/>
              <a:ext cx="8944216" cy="5712695"/>
            </a:xfrm>
            <a:prstGeom prst="horizontalScroll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77440" y="1199207"/>
              <a:ext cx="7445829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/>
                <a:t>«Вдруг сердито под крыльцом пес залаял»</a:t>
              </a:r>
            </a:p>
            <a:p>
              <a:r>
                <a:rPr lang="ru-RU" sz="2000" dirty="0"/>
                <a:t>- откуда вылез пес?</a:t>
              </a:r>
            </a:p>
            <a:p>
              <a:endParaRPr lang="ru-RU" sz="2000" dirty="0" smtClean="0"/>
            </a:p>
            <a:p>
              <a:r>
                <a:rPr lang="ru-RU" sz="2000" dirty="0" smtClean="0"/>
                <a:t>«Бабушка</a:t>
              </a:r>
              <a:r>
                <a:rPr lang="ru-RU" sz="2000" dirty="0"/>
                <a:t>, постой немножко ей кричит она в окошко»</a:t>
              </a:r>
            </a:p>
            <a:p>
              <a:r>
                <a:rPr lang="ru-RU" sz="2000" dirty="0"/>
                <a:t>- откуда царевна кричала?</a:t>
              </a:r>
            </a:p>
            <a:p>
              <a:endParaRPr lang="ru-RU" sz="2000" dirty="0" smtClean="0"/>
            </a:p>
            <a:p>
              <a:r>
                <a:rPr lang="ru-RU" sz="2000" dirty="0" smtClean="0"/>
                <a:t>«И </a:t>
              </a:r>
              <a:r>
                <a:rPr lang="ru-RU" sz="2000" dirty="0"/>
                <a:t>с царевной на крыльцо пес бежит»</a:t>
              </a:r>
            </a:p>
            <a:p>
              <a:r>
                <a:rPr lang="ru-RU" sz="2000" dirty="0"/>
                <a:t>- откуда пес будет сбегать?</a:t>
              </a:r>
            </a:p>
            <a:p>
              <a:endParaRPr lang="ru-RU" sz="2000" dirty="0" smtClean="0"/>
            </a:p>
            <a:p>
              <a:r>
                <a:rPr lang="ru-RU" sz="2000" dirty="0" smtClean="0"/>
                <a:t>«</a:t>
              </a:r>
              <a:r>
                <a:rPr lang="ru-RU" sz="2000" dirty="0"/>
                <a:t>Отвечает ветер буйный,</a:t>
              </a:r>
            </a:p>
            <a:p>
              <a:r>
                <a:rPr lang="ru-RU" sz="2000" dirty="0"/>
                <a:t>Там за речкой тихоструйной</a:t>
              </a:r>
              <a:r>
                <a:rPr lang="ru-RU" sz="2000" dirty="0" smtClean="0"/>
                <a:t>»</a:t>
              </a:r>
            </a:p>
            <a:p>
              <a:r>
                <a:rPr lang="ru-RU" sz="2000" dirty="0"/>
                <a:t>- откуда прилетел ветер?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2858573" y="1313319"/>
            <a:ext cx="2776582" cy="1805266"/>
            <a:chOff x="3828327" y="1222456"/>
            <a:chExt cx="2776582" cy="1805266"/>
          </a:xfrm>
        </p:grpSpPr>
        <p:sp>
          <p:nvSpPr>
            <p:cNvPr id="24" name="Овальная выноска 23"/>
            <p:cNvSpPr/>
            <p:nvPr/>
          </p:nvSpPr>
          <p:spPr>
            <a:xfrm>
              <a:off x="3828327" y="1222456"/>
              <a:ext cx="2776582" cy="1805266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168588" y="1663424"/>
              <a:ext cx="18960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Устали? Давайте немножко разомнемся!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95019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2932</TotalTime>
  <Words>823</Words>
  <Application>Microsoft Office PowerPoint</Application>
  <PresentationFormat>Широкоэкранный</PresentationFormat>
  <Paragraphs>118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68</cp:revision>
  <dcterms:created xsi:type="dcterms:W3CDTF">2020-05-29T09:19:08Z</dcterms:created>
  <dcterms:modified xsi:type="dcterms:W3CDTF">2020-06-03T11:34:41Z</dcterms:modified>
</cp:coreProperties>
</file>