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2" r:id="rId4"/>
    <p:sldId id="258" r:id="rId5"/>
    <p:sldId id="260" r:id="rId6"/>
    <p:sldId id="281" r:id="rId7"/>
    <p:sldId id="273" r:id="rId8"/>
    <p:sldId id="261" r:id="rId9"/>
    <p:sldId id="262" r:id="rId10"/>
    <p:sldId id="274" r:id="rId11"/>
    <p:sldId id="275" r:id="rId12"/>
    <p:sldId id="271" r:id="rId13"/>
    <p:sldId id="276" r:id="rId14"/>
    <p:sldId id="264" r:id="rId15"/>
    <p:sldId id="265" r:id="rId16"/>
    <p:sldId id="270" r:id="rId17"/>
    <p:sldId id="277" r:id="rId18"/>
    <p:sldId id="266" r:id="rId19"/>
    <p:sldId id="269" r:id="rId20"/>
    <p:sldId id="278" r:id="rId21"/>
    <p:sldId id="267" r:id="rId22"/>
    <p:sldId id="279" r:id="rId23"/>
    <p:sldId id="280" r:id="rId24"/>
    <p:sldId id="268"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3399"/>
    <a:srgbClr val="000099"/>
    <a:srgbClr val="800080"/>
    <a:srgbClr val="FFCC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4" d="100"/>
          <a:sy n="74" d="100"/>
        </p:scale>
        <p:origin x="-12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609EFEF7-D430-492C-A339-131A07027909}" type="datetimeFigureOut">
              <a:rPr lang="ru-RU"/>
              <a:pPr>
                <a:defRPr/>
              </a:pPr>
              <a:t>01.11.2021</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3790E0F-332F-47F4-94BB-A787D643A1D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A31629A1-ABEE-4262-8F48-579C80922C18}" type="datetimeFigureOut">
              <a:rPr lang="ru-RU"/>
              <a:pPr>
                <a:defRPr/>
              </a:pPr>
              <a:t>01.11.2021</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9547D2D2-CD69-4E7E-9C61-ACADE59BACA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FEE58AED-5A6F-45CF-B802-BE65304CFC66}" type="datetimeFigureOut">
              <a:rPr lang="ru-RU"/>
              <a:pPr>
                <a:defRPr/>
              </a:pPr>
              <a:t>01.11.2021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0E9F33-DD49-4634-9D7B-C27C33F788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4AE683C-73FA-417B-82F4-3C9BA6AF79B7}" type="datetimeFigureOut">
              <a:rPr lang="ru-RU"/>
              <a:pPr>
                <a:defRPr/>
              </a:pPr>
              <a:t>01.11.2021</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C31717FF-5837-4FA5-89A9-4AE1CB99CC4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55A40C97-7E66-46D2-982C-922789968412}" type="datetimeFigureOut">
              <a:rPr lang="ru-RU"/>
              <a:pPr>
                <a:defRPr/>
              </a:pPr>
              <a:t>01.11.2021</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4DFA5EDB-C16F-4B25-85F9-D397D450EC9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3FD29DE6-D31F-48FA-8F02-0729B49EFA32}" type="datetimeFigureOut">
              <a:rPr lang="ru-RU"/>
              <a:pPr>
                <a:defRPr/>
              </a:pPr>
              <a:t>01.11.2021</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2F1E0A9F-A853-4DAA-AFC4-002B0E2F596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A9E2AD99-6D4E-4038-9FB8-EE9D7A3EABFC}" type="datetimeFigureOut">
              <a:rPr lang="ru-RU"/>
              <a:pPr>
                <a:defRPr/>
              </a:pPr>
              <a:t>01.11.2021</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6060AE28-F003-4C08-B101-63D76EA9D3D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F24F35A2-625F-49AC-A0DF-D680D690B23D}" type="datetimeFigureOut">
              <a:rPr lang="ru-RU"/>
              <a:pPr>
                <a:defRPr/>
              </a:pPr>
              <a:t>01.11.2021</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4B8CA550-088A-416F-81E0-16057CA340F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C46DF601-77D0-4D3F-92DC-3D4F3B8FAFEB}" type="datetimeFigureOut">
              <a:rPr lang="ru-RU"/>
              <a:pPr>
                <a:defRPr/>
              </a:pPr>
              <a:t>01.11.2021</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B7470EBD-0B47-4B23-98A5-C772E603339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93A49CEB-03E7-44F0-A2F2-2846CF7A02BE}" type="datetimeFigureOut">
              <a:rPr lang="ru-RU"/>
              <a:pPr>
                <a:defRPr/>
              </a:pPr>
              <a:t>01.11.2021</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97CCE6E7-401B-405D-8E8A-D8D9B82893D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BB60F189-877F-49C0-AAD3-9DE682165454}" type="datetimeFigureOut">
              <a:rPr lang="ru-RU"/>
              <a:pPr>
                <a:defRPr/>
              </a:pPr>
              <a:t>01.11.2021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B19466A9-2243-46BF-84E1-EF306322911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DFEFAED9-C993-40E4-8ED2-252E9D5675AC}" type="datetimeFigureOut">
              <a:rPr lang="ru-RU"/>
              <a:pPr>
                <a:defRPr/>
              </a:pPr>
              <a:t>01.11.2021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9C54E76B-C4B7-47FF-A387-DA85E0AB5D34}"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19" r:id="rId4"/>
    <p:sldLayoutId id="2147483723" r:id="rId5"/>
    <p:sldLayoutId id="2147483718" r:id="rId6"/>
    <p:sldLayoutId id="2147483724" r:id="rId7"/>
    <p:sldLayoutId id="2147483725" r:id="rId8"/>
    <p:sldLayoutId id="2147483726" r:id="rId9"/>
    <p:sldLayoutId id="2147483717" r:id="rId10"/>
    <p:sldLayoutId id="2147483727"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1053;&#1072;&#1088;&#1086;&#1076;&#1085;&#1099;&#1077;%20&#1080;&#1075;&#1088;&#1099;.pptx#-1,11,&#1057;&#1083;&#1072;&#1081;&#1076; 1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1053;&#1072;&#1088;&#1086;&#1076;&#1085;&#1099;&#1077;%20&#1080;&#1075;&#1088;&#1099;.pptx#-1,9,&#1057;&#1083;&#1072;&#1081;&#1076; 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1053;&#1072;&#1088;&#1086;&#1076;&#1085;&#1099;&#1077;%20&#1080;&#1075;&#1088;&#1099;.pptx#-1,13,&#1057;&#1083;&#1072;&#1081;&#1076; 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1053;&#1072;&#1088;&#1086;&#1076;&#1085;&#1099;&#1077;%20&#1080;&#1075;&#1088;&#1099;.pptx#-1,9,&#1057;&#1083;&#1072;&#1081;&#1076; 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1053;&#1072;&#1088;&#1086;&#1076;&#1085;&#1099;&#1077;%20&#1080;&#1075;&#1088;&#1099;.pptx#-1,9,&#1057;&#1083;&#1072;&#1081;&#1076; 9"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1053;&#1072;&#1088;&#1086;&#1076;&#1085;&#1099;&#1077;%20&#1080;&#1075;&#1088;&#1099;.pptx#-1,9,&#1057;&#1083;&#1072;&#1081;&#1076; 9"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1053;&#1072;&#1088;&#1086;&#1076;&#1085;&#1099;&#1077;%20&#1080;&#1075;&#1088;&#1099;.pptx#-1,17,&#1057;&#1083;&#1072;&#1081;&#1076; 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1053;&#1072;&#1088;&#1086;&#1076;&#1085;&#1099;&#1077;%20&#1080;&#1075;&#1088;&#1099;.pptx#-1,9,&#1057;&#1083;&#1072;&#1081;&#1076; 9"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1053;&#1072;&#1088;&#1086;&#1076;&#1085;&#1099;&#1077;%20&#1080;&#1075;&#1088;&#1099;.pptx#-1,9,&#1057;&#1083;&#1072;&#1081;&#1076; 9"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1053;&#1072;&#1088;&#1086;&#1076;&#1085;&#1099;&#1077;%20&#1080;&#1075;&#1088;&#1099;.pptx#-1,20,&#1057;&#1083;&#1072;&#1081;&#1076; 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1053;&#1072;&#1088;&#1086;&#1076;&#1085;&#1099;&#1077;%20&#1080;&#1075;&#1088;&#1099;.pptx#-1,9,&#1057;&#1083;&#1072;&#1081;&#1076; 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1053;&#1072;&#1088;&#1086;&#1076;&#1085;&#1099;&#1077;%20&#1080;&#1075;&#1088;&#1099;.pptx#-1,9,&#1057;&#1083;&#1072;&#1081;&#1076; 9"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1053;&#1072;&#1088;&#1086;&#1076;&#1085;&#1099;&#1077;%20&#1080;&#1075;&#1088;&#1099;.pptx#-1,23,&#1057;&#1083;&#1072;&#1081;&#1076; 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1053;&#1072;&#1088;&#1086;&#1076;&#1085;&#1099;&#1077;%20&#1080;&#1075;&#1088;&#1099;.pptx#-1,9,&#1057;&#1083;&#1072;&#1081;&#1076; 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1053;&#1072;&#1088;&#1086;&#1076;&#1085;&#1099;&#1077;%20&#1080;&#1075;&#1088;&#1099;.pptx#-1,16,&#1057;&#1083;&#1072;&#1081;&#1076; 16" TargetMode="External"/><Relationship Id="rId3" Type="http://schemas.openxmlformats.org/officeDocument/2006/relationships/hyperlink" Target="&#1053;&#1072;&#1088;&#1086;&#1076;&#1085;&#1099;&#1077;%20&#1080;&#1075;&#1088;&#1099;.pptx#-1,12,&#1057;&#1083;&#1072;&#1081;&#1076; 12" TargetMode="External"/><Relationship Id="rId7" Type="http://schemas.openxmlformats.org/officeDocument/2006/relationships/hyperlink" Target="&#1053;&#1072;&#1088;&#1086;&#1076;&#1085;&#1099;&#1077;%20&#1080;&#1075;&#1088;&#1099;.pptx#-1,22,&#1057;&#1083;&#1072;&#1081;&#1076; 22" TargetMode="External"/><Relationship Id="rId2" Type="http://schemas.openxmlformats.org/officeDocument/2006/relationships/hyperlink" Target="&#1053;&#1072;&#1088;&#1086;&#1076;&#1085;&#1099;&#1077;%20&#1080;&#1075;&#1088;&#1099;.pptx#-1,19,&#1057;&#1083;&#1072;&#1081;&#1076; 19" TargetMode="External"/><Relationship Id="rId1" Type="http://schemas.openxmlformats.org/officeDocument/2006/relationships/slideLayout" Target="../slideLayouts/slideLayout2.xml"/><Relationship Id="rId6" Type="http://schemas.openxmlformats.org/officeDocument/2006/relationships/hyperlink" Target="&#1053;&#1072;&#1088;&#1086;&#1076;&#1085;&#1099;&#1077;%20&#1080;&#1075;&#1088;&#1099;.pptx#-1,15,&#1057;&#1083;&#1072;&#1081;&#1076; 15" TargetMode="External"/><Relationship Id="rId11" Type="http://schemas.openxmlformats.org/officeDocument/2006/relationships/hyperlink" Target="&#1053;&#1072;&#1088;&#1086;&#1076;&#1085;&#1099;&#1077;%20&#1080;&#1075;&#1088;&#1099;.pptx#-1,24,&#1048;&#1089;&#1087;&#1086;&#1083;&#1100;&#1079;&#1086;&#1074;&#1072;&#1085;&#1080;&#1077; &#1088;&#1091;&#1089;&#1089;&#1082;&#1080;&#1093; &#1085;&#1072;&#1088;&#1086;&#1076;&#1085;&#1099;&#1093; &#1080;&#1075;&#1088; &#1074; &#1074;&#1086;&#1089;&#1087;&#1080;&#1090;&#1072;&#1085;&#1080;&#1080; &#1076;&#1086;&#1096;&#1082;&#1086;&#1083;&#1100;&#1085;&#1080;..." TargetMode="External"/><Relationship Id="rId5" Type="http://schemas.openxmlformats.org/officeDocument/2006/relationships/hyperlink" Target="&#1053;&#1072;&#1088;&#1086;&#1076;&#1085;&#1099;&#1077;%20&#1080;&#1075;&#1088;&#1099;.pptx#-1,18,&#1057;&#1083;&#1072;&#1081;&#1076; 18" TargetMode="External"/><Relationship Id="rId10" Type="http://schemas.openxmlformats.org/officeDocument/2006/relationships/hyperlink" Target="&#1053;&#1072;&#1088;&#1086;&#1076;&#1085;&#1099;&#1077;%20&#1080;&#1075;&#1088;&#1099;.pptx#-1,10,&#1057;&#1083;&#1072;&#1081;&#1076; 10" TargetMode="External"/><Relationship Id="rId4" Type="http://schemas.openxmlformats.org/officeDocument/2006/relationships/hyperlink" Target="&#1053;&#1072;&#1088;&#1086;&#1076;&#1085;&#1099;&#1077;%20&#1080;&#1075;&#1088;&#1099;.pptx#-1,14,&#1057;&#1083;&#1072;&#1081;&#1076; 14" TargetMode="External"/><Relationship Id="rId9" Type="http://schemas.openxmlformats.org/officeDocument/2006/relationships/hyperlink" Target="&#1053;&#1072;&#1088;&#1086;&#1076;&#1085;&#1099;&#1077;%20&#1080;&#1075;&#1088;&#1099;.pptx#-1,21,&#1057;&#1083;&#1072;&#1081;&#1076; 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4"/>
          <p:cNvSpPr txBox="1">
            <a:spLocks noChangeArrowheads="1"/>
          </p:cNvSpPr>
          <p:nvPr/>
        </p:nvSpPr>
        <p:spPr bwMode="auto">
          <a:xfrm>
            <a:off x="7072313" y="5334000"/>
            <a:ext cx="2071687" cy="73025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Подготовила:  </a:t>
            </a:r>
          </a:p>
          <a:p>
            <a:r>
              <a:rPr lang="ru-RU" sz="1400">
                <a:latin typeface="Times New Roman" pitchFamily="18" charset="0"/>
                <a:cs typeface="Times New Roman" pitchFamily="18" charset="0"/>
              </a:rPr>
              <a:t> воспитатель</a:t>
            </a:r>
          </a:p>
          <a:p>
            <a:r>
              <a:rPr lang="ru-RU" sz="1400">
                <a:latin typeface="Times New Roman" pitchFamily="18" charset="0"/>
                <a:cs typeface="Times New Roman" pitchFamily="18" charset="0"/>
              </a:rPr>
              <a:t>Семёнова Л.В.</a:t>
            </a:r>
          </a:p>
        </p:txBody>
      </p:sp>
      <p:sp>
        <p:nvSpPr>
          <p:cNvPr id="13314" name="TextBox 5"/>
          <p:cNvSpPr txBox="1">
            <a:spLocks noChangeArrowheads="1"/>
          </p:cNvSpPr>
          <p:nvPr/>
        </p:nvSpPr>
        <p:spPr bwMode="auto">
          <a:xfrm>
            <a:off x="3857625" y="6175375"/>
            <a:ext cx="1428750" cy="303213"/>
          </a:xfrm>
          <a:prstGeom prst="rect">
            <a:avLst/>
          </a:prstGeom>
          <a:noFill/>
          <a:ln w="9525">
            <a:noFill/>
            <a:miter lim="800000"/>
            <a:headEnd/>
            <a:tailEnd/>
          </a:ln>
        </p:spPr>
        <p:txBody>
          <a:bodyPr>
            <a:spAutoFit/>
          </a:bodyPr>
          <a:lstStyle/>
          <a:p>
            <a:pPr algn="ctr"/>
            <a:r>
              <a:rPr lang="ru-RU" sz="1400">
                <a:latin typeface="Times New Roman" pitchFamily="18" charset="0"/>
                <a:cs typeface="Times New Roman" pitchFamily="18" charset="0"/>
              </a:rPr>
              <a:t>20</a:t>
            </a:r>
            <a:r>
              <a:rPr lang="en-US" sz="1400">
                <a:latin typeface="Times New Roman" pitchFamily="18" charset="0"/>
                <a:cs typeface="Times New Roman" pitchFamily="18" charset="0"/>
              </a:rPr>
              <a:t>21</a:t>
            </a:r>
            <a:r>
              <a:rPr lang="ru-RU" sz="1400">
                <a:latin typeface="Times New Roman" pitchFamily="18" charset="0"/>
                <a:cs typeface="Times New Roman" pitchFamily="18" charset="0"/>
              </a:rPr>
              <a:t> г</a:t>
            </a:r>
          </a:p>
        </p:txBody>
      </p:sp>
      <p:sp>
        <p:nvSpPr>
          <p:cNvPr id="12" name="Прямоугольник 11"/>
          <p:cNvSpPr/>
          <p:nvPr/>
        </p:nvSpPr>
        <p:spPr>
          <a:xfrm>
            <a:off x="1785918" y="1543878"/>
            <a:ext cx="5662640" cy="907035"/>
          </a:xfrm>
          <a:prstGeom prst="rect">
            <a:avLst/>
          </a:prstGeom>
          <a:noFill/>
        </p:spPr>
        <p:txBody>
          <a:bodyPr wrap="none">
            <a:spAutoFit/>
          </a:bodyPr>
          <a:lstStyle/>
          <a:p>
            <a:pPr algn="ctr" fontAlgn="auto">
              <a:spcBef>
                <a:spcPts val="0"/>
              </a:spcBef>
              <a:spcAft>
                <a:spcPts val="0"/>
              </a:spcAft>
              <a:defRPr/>
            </a:pPr>
            <a:r>
              <a:rPr lang="ru-RU" sz="5400" b="1" dirty="0">
                <a:ln w="17780" cmpd="sng">
                  <a:solidFill>
                    <a:srgbClr val="FFFFFF"/>
                  </a:solidFill>
                  <a:prstDash val="solid"/>
                  <a:miter lim="800000"/>
                </a:ln>
                <a:solidFill>
                  <a:srgbClr val="FF0000"/>
                </a:solidFill>
                <a:effectLst>
                  <a:outerShdw blurRad="50800" algn="tl" rotWithShape="0">
                    <a:srgbClr val="000000"/>
                  </a:outerShdw>
                </a:effectLst>
                <a:latin typeface="+mn-lt"/>
                <a:cs typeface="+mn-cs"/>
              </a:rPr>
              <a:t>Н</a:t>
            </a:r>
            <a:r>
              <a:rPr lang="ru-RU" sz="54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а</a:t>
            </a:r>
            <a:r>
              <a:rPr lang="ru-RU" sz="54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latin typeface="+mn-lt"/>
                <a:cs typeface="+mn-cs"/>
              </a:rPr>
              <a:t>р</a:t>
            </a:r>
            <a:r>
              <a:rPr lang="ru-RU" sz="5400" b="1" dirty="0">
                <a:ln w="17780" cmpd="sng">
                  <a:solidFill>
                    <a:srgbClr val="FFFFFF"/>
                  </a:solidFill>
                  <a:prstDash val="solid"/>
                  <a:miter lim="800000"/>
                </a:ln>
                <a:solidFill>
                  <a:schemeClr val="accent2">
                    <a:lumMod val="40000"/>
                    <a:lumOff val="60000"/>
                  </a:schemeClr>
                </a:solidFill>
                <a:effectLst>
                  <a:outerShdw blurRad="50800" algn="tl" rotWithShape="0">
                    <a:srgbClr val="000000"/>
                  </a:outerShdw>
                </a:effectLst>
                <a:latin typeface="+mn-lt"/>
                <a:cs typeface="+mn-cs"/>
              </a:rPr>
              <a:t>о</a:t>
            </a:r>
            <a:r>
              <a:rPr lang="ru-RU" sz="5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mn-lt"/>
                <a:cs typeface="+mn-cs"/>
              </a:rPr>
              <a:t>д</a:t>
            </a:r>
            <a:r>
              <a:rPr lang="ru-RU" sz="5400" b="1" dirty="0">
                <a:ln w="17780" cmpd="sng">
                  <a:solidFill>
                    <a:srgbClr val="FFFFFF"/>
                  </a:solidFill>
                  <a:prstDash val="solid"/>
                  <a:miter lim="800000"/>
                </a:ln>
                <a:solidFill>
                  <a:schemeClr val="accent3">
                    <a:lumMod val="60000"/>
                    <a:lumOff val="40000"/>
                  </a:schemeClr>
                </a:solidFill>
                <a:effectLst>
                  <a:outerShdw blurRad="50800" algn="tl" rotWithShape="0">
                    <a:srgbClr val="000000"/>
                  </a:outerShdw>
                </a:effectLst>
                <a:latin typeface="+mn-lt"/>
                <a:cs typeface="+mn-cs"/>
              </a:rPr>
              <a:t>н</a:t>
            </a:r>
            <a:r>
              <a:rPr lang="ru-RU" sz="5400" b="1" dirty="0">
                <a:ln w="17780" cmpd="sng">
                  <a:solidFill>
                    <a:srgbClr val="FFFFFF"/>
                  </a:solidFill>
                  <a:prstDash val="solid"/>
                  <a:miter lim="800000"/>
                </a:ln>
                <a:solidFill>
                  <a:schemeClr val="bg2">
                    <a:lumMod val="25000"/>
                  </a:schemeClr>
                </a:solidFill>
                <a:effectLst>
                  <a:outerShdw blurRad="50800" algn="tl" rotWithShape="0">
                    <a:srgbClr val="000000"/>
                  </a:outerShdw>
                </a:effectLst>
                <a:latin typeface="+mn-lt"/>
                <a:cs typeface="+mn-cs"/>
              </a:rPr>
              <a:t>ы</a:t>
            </a:r>
            <a:r>
              <a:rPr lang="ru-RU" sz="5400" b="1" dirty="0">
                <a:ln w="17780" cmpd="sng">
                  <a:solidFill>
                    <a:srgbClr val="FFFFFF"/>
                  </a:solidFill>
                  <a:prstDash val="solid"/>
                  <a:miter lim="800000"/>
                </a:ln>
                <a:solidFill>
                  <a:schemeClr val="accent6">
                    <a:lumMod val="40000"/>
                    <a:lumOff val="60000"/>
                  </a:schemeClr>
                </a:solidFill>
                <a:effectLst>
                  <a:outerShdw blurRad="50800" algn="tl" rotWithShape="0">
                    <a:srgbClr val="000000"/>
                  </a:outerShdw>
                </a:effectLst>
                <a:latin typeface="+mn-lt"/>
                <a:cs typeface="+mn-cs"/>
              </a:rPr>
              <a:t>е</a:t>
            </a: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ru-RU" sz="5400" b="1" dirty="0">
                <a:ln w="17780" cmpd="sng">
                  <a:solidFill>
                    <a:srgbClr val="FFFFFF"/>
                  </a:solidFill>
                  <a:prstDash val="solid"/>
                  <a:miter lim="800000"/>
                </a:ln>
                <a:solidFill>
                  <a:srgbClr val="333399"/>
                </a:solidFill>
                <a:effectLst>
                  <a:outerShdw blurRad="50800" algn="tl" rotWithShape="0">
                    <a:srgbClr val="000000"/>
                  </a:outerShdw>
                </a:effectLst>
                <a:latin typeface="+mn-lt"/>
                <a:cs typeface="+mn-cs"/>
              </a:rPr>
              <a:t>и</a:t>
            </a:r>
            <a:r>
              <a:rPr lang="ru-RU" sz="5400" b="1" dirty="0">
                <a:ln w="17780" cmpd="sng">
                  <a:solidFill>
                    <a:srgbClr val="FFFFFF"/>
                  </a:solidFill>
                  <a:prstDash val="solid"/>
                  <a:miter lim="800000"/>
                </a:ln>
                <a:solidFill>
                  <a:schemeClr val="accent2">
                    <a:lumMod val="60000"/>
                    <a:lumOff val="40000"/>
                  </a:schemeClr>
                </a:solidFill>
                <a:effectLst>
                  <a:outerShdw blurRad="50800" algn="tl" rotWithShape="0">
                    <a:srgbClr val="000000"/>
                  </a:outerShdw>
                </a:effectLst>
                <a:latin typeface="+mn-lt"/>
                <a:cs typeface="+mn-cs"/>
              </a:rPr>
              <a:t>г</a:t>
            </a:r>
            <a:r>
              <a:rPr lang="ru-RU" sz="5400" b="1" dirty="0">
                <a:ln w="17780" cmpd="sng">
                  <a:solidFill>
                    <a:srgbClr val="FFFFFF"/>
                  </a:solidFill>
                  <a:prstDash val="solid"/>
                  <a:miter lim="800000"/>
                </a:ln>
                <a:solidFill>
                  <a:schemeClr val="accent1">
                    <a:lumMod val="75000"/>
                  </a:schemeClr>
                </a:solidFill>
                <a:effectLst>
                  <a:outerShdw blurRad="50800" algn="tl" rotWithShape="0">
                    <a:srgbClr val="000000"/>
                  </a:outerShdw>
                </a:effectLst>
                <a:latin typeface="+mn-lt"/>
                <a:cs typeface="+mn-cs"/>
              </a:rPr>
              <a:t>р</a:t>
            </a:r>
            <a:r>
              <a:rPr lang="ru-RU" sz="5400" b="1" dirty="0">
                <a:ln w="17780" cmpd="sng">
                  <a:solidFill>
                    <a:srgbClr val="FFFFFF"/>
                  </a:solidFill>
                  <a:prstDash val="solid"/>
                  <a:miter lim="800000"/>
                </a:ln>
                <a:solidFill>
                  <a:srgbClr val="FF3300"/>
                </a:solidFill>
                <a:effectLst>
                  <a:outerShdw blurRad="50800" algn="tl" rotWithShape="0">
                    <a:srgbClr val="000000"/>
                  </a:outerShdw>
                </a:effectLst>
                <a:latin typeface="+mn-lt"/>
                <a:cs typeface="+mn-cs"/>
              </a:rPr>
              <a:t>ы</a:t>
            </a:r>
            <a:endParaRPr lang="ru-RU" sz="5400" b="1" dirty="0">
              <a:ln w="17780" cmpd="sng">
                <a:solidFill>
                  <a:srgbClr val="FFFFFF"/>
                </a:solidFill>
                <a:prstDash val="solid"/>
                <a:miter lim="800000"/>
              </a:ln>
              <a:solidFill>
                <a:srgbClr val="FF3300"/>
              </a:solidFill>
              <a:effectLst>
                <a:outerShdw blurRad="50800" algn="tl" rotWithShape="0">
                  <a:srgbClr val="000000"/>
                </a:outerShdw>
              </a:effectLst>
              <a:latin typeface="+mn-lt"/>
              <a:cs typeface="+mn-cs"/>
            </a:endParaRPr>
          </a:p>
        </p:txBody>
      </p:sp>
      <p:pic>
        <p:nvPicPr>
          <p:cNvPr id="13317" name="Picture 2"/>
          <p:cNvPicPr>
            <a:picLocks noChangeAspect="1" noChangeArrowheads="1"/>
          </p:cNvPicPr>
          <p:nvPr/>
        </p:nvPicPr>
        <p:blipFill>
          <a:blip r:embed="rId2"/>
          <a:srcRect/>
          <a:stretch>
            <a:fillRect/>
          </a:stretch>
        </p:blipFill>
        <p:spPr bwMode="auto">
          <a:xfrm>
            <a:off x="2857500" y="2806700"/>
            <a:ext cx="3317875"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50" y="1500188"/>
            <a:ext cx="5357813" cy="4462462"/>
          </a:xfrm>
          <a:prstGeom prst="rect">
            <a:avLst/>
          </a:prstGeom>
          <a:noFill/>
        </p:spPr>
        <p:txBody>
          <a:bodyPr>
            <a:spAutoFit/>
          </a:bodyPr>
          <a:lstStyle/>
          <a:p>
            <a:pPr indent="263525" algn="just" fontAlgn="auto">
              <a:spcBef>
                <a:spcPts val="0"/>
              </a:spcBef>
              <a:spcAft>
                <a:spcPts val="0"/>
              </a:spcAft>
              <a:defRPr/>
            </a:pPr>
            <a:r>
              <a:rPr lang="ru-RU" sz="2400" dirty="0">
                <a:latin typeface="Times New Roman" pitchFamily="18" charset="0"/>
                <a:cs typeface="Times New Roman" pitchFamily="18" charset="0"/>
              </a:rPr>
              <a:t>Движения пальцев ребенка соединяются с короткими ритмическими стихами.</a:t>
            </a:r>
          </a:p>
          <a:p>
            <a:pPr indent="263525" algn="just" fontAlgn="auto">
              <a:spcBef>
                <a:spcPts val="0"/>
              </a:spcBef>
              <a:spcAft>
                <a:spcPts val="0"/>
              </a:spcAft>
              <a:defRPr/>
            </a:pPr>
            <a:r>
              <a:rPr lang="ru-RU" sz="2400" dirty="0">
                <a:latin typeface="Times New Roman" pitchFamily="18" charset="0"/>
                <a:cs typeface="Times New Roman" pitchFamily="18" charset="0"/>
              </a:rPr>
              <a:t>Обычно в такие игры играли взрослые с маленькими детьми. </a:t>
            </a:r>
          </a:p>
          <a:p>
            <a:pPr indent="263525" algn="just" fontAlgn="auto">
              <a:spcBef>
                <a:spcPts val="0"/>
              </a:spcBef>
              <a:spcAft>
                <a:spcPts val="0"/>
              </a:spcAft>
              <a:defRPr/>
            </a:pPr>
            <a:endParaRPr lang="ru-RU" dirty="0">
              <a:latin typeface="Times New Roman" pitchFamily="18" charset="0"/>
              <a:cs typeface="Times New Roman" pitchFamily="18" charset="0"/>
            </a:endParaRPr>
          </a:p>
          <a:p>
            <a:pPr indent="263525" algn="just" fontAlgn="auto">
              <a:spcBef>
                <a:spcPts val="0"/>
              </a:spcBef>
              <a:spcAft>
                <a:spcPts val="0"/>
              </a:spcAft>
              <a:defRPr/>
            </a:pPr>
            <a:r>
              <a:rPr lang="ru-RU" sz="2000" dirty="0">
                <a:latin typeface="Times New Roman" pitchFamily="18" charset="0"/>
                <a:cs typeface="Times New Roman" pitchFamily="18" charset="0"/>
              </a:rPr>
              <a:t>К ним относятся русские народные игры: </a:t>
            </a:r>
            <a:r>
              <a:rPr lang="ru-RU" sz="2000" dirty="0">
                <a:solidFill>
                  <a:srgbClr val="FF0000"/>
                </a:solidFill>
                <a:latin typeface="Comic Sans MS" pitchFamily="66" charset="0"/>
                <a:cs typeface="Times New Roman" pitchFamily="18" charset="0"/>
                <a:hlinkClick r:id="rId2" action="ppaction://hlinkpres?slideindex=11&amp;slidetitle=Слайд 11"/>
              </a:rPr>
              <a:t>«Замок»</a:t>
            </a:r>
            <a:r>
              <a:rPr lang="ru-RU" sz="2000" dirty="0">
                <a:latin typeface="Times New Roman" pitchFamily="18" charset="0"/>
                <a:cs typeface="Times New Roman" pitchFamily="18" charset="0"/>
              </a:rPr>
              <a:t>,</a:t>
            </a:r>
            <a:r>
              <a:rPr lang="ru-RU" sz="2000" dirty="0">
                <a:solidFill>
                  <a:srgbClr val="FF0000"/>
                </a:solidFill>
                <a:latin typeface="Times New Roman" pitchFamily="18" charset="0"/>
                <a:cs typeface="Times New Roman" pitchFamily="18" charset="0"/>
              </a:rPr>
              <a:t> </a:t>
            </a:r>
            <a:r>
              <a:rPr lang="ru-RU" sz="2000" dirty="0">
                <a:latin typeface="Times New Roman" pitchFamily="18" charset="0"/>
                <a:cs typeface="Times New Roman" pitchFamily="18" charset="0"/>
              </a:rPr>
              <a:t>«Бабушкины пирожки», «Этот пальчик хочет спасть», «Птички-невелички», «Братья-лежебоки», «Пастушок», «Банька», «Пианино», «Едут-едут бабка с дедом» и другие.</a:t>
            </a:r>
          </a:p>
          <a:p>
            <a:pPr fontAlgn="auto">
              <a:spcBef>
                <a:spcPts val="0"/>
              </a:spcBef>
              <a:spcAft>
                <a:spcPts val="0"/>
              </a:spcAft>
              <a:defRPr/>
            </a:pPr>
            <a:endParaRPr lang="ru-RU" sz="2400" dirty="0">
              <a:latin typeface="Times New Roman" pitchFamily="18" charset="0"/>
              <a:cs typeface="Times New Roman" pitchFamily="18" charset="0"/>
            </a:endParaRPr>
          </a:p>
        </p:txBody>
      </p:sp>
      <p:sp>
        <p:nvSpPr>
          <p:cNvPr id="22530" name="TextBox 4"/>
          <p:cNvSpPr txBox="1">
            <a:spLocks noChangeArrowheads="1"/>
          </p:cNvSpPr>
          <p:nvPr/>
        </p:nvSpPr>
        <p:spPr bwMode="auto">
          <a:xfrm>
            <a:off x="2143125" y="285750"/>
            <a:ext cx="4286250"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Пальчиковые </a:t>
            </a:r>
          </a:p>
        </p:txBody>
      </p:sp>
      <p:pic>
        <p:nvPicPr>
          <p:cNvPr id="22531" name="Picture 2"/>
          <p:cNvPicPr>
            <a:picLocks noChangeAspect="1" noChangeArrowheads="1"/>
          </p:cNvPicPr>
          <p:nvPr/>
        </p:nvPicPr>
        <p:blipFill>
          <a:blip r:embed="rId3"/>
          <a:srcRect/>
          <a:stretch>
            <a:fillRect/>
          </a:stretch>
        </p:blipFill>
        <p:spPr bwMode="auto">
          <a:xfrm>
            <a:off x="5786438" y="2143125"/>
            <a:ext cx="3357562" cy="3694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2143125" y="285750"/>
            <a:ext cx="4286250"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«Замок» </a:t>
            </a:r>
          </a:p>
        </p:txBody>
      </p:sp>
      <p:sp>
        <p:nvSpPr>
          <p:cNvPr id="23554" name="TextBox 4"/>
          <p:cNvSpPr txBox="1">
            <a:spLocks noChangeArrowheads="1"/>
          </p:cNvSpPr>
          <p:nvPr/>
        </p:nvSpPr>
        <p:spPr bwMode="auto">
          <a:xfrm>
            <a:off x="642938" y="1000125"/>
            <a:ext cx="7072312" cy="738188"/>
          </a:xfrm>
          <a:prstGeom prst="rect">
            <a:avLst/>
          </a:prstGeom>
          <a:noFill/>
          <a:ln w="9525">
            <a:noFill/>
            <a:miter lim="800000"/>
            <a:headEnd/>
            <a:tailEnd/>
          </a:ln>
        </p:spPr>
        <p:txBody>
          <a:bodyPr>
            <a:spAutoFit/>
          </a:bodyPr>
          <a:lstStyle/>
          <a:p>
            <a:r>
              <a:rPr lang="ru-RU" sz="2400" i="1">
                <a:latin typeface="Times New Roman" pitchFamily="18" charset="0"/>
                <a:cs typeface="Times New Roman" pitchFamily="18" charset="0"/>
              </a:rPr>
              <a:t>Пусть малыш повторяет за вами ваши движения.</a:t>
            </a:r>
          </a:p>
          <a:p>
            <a:endParaRPr lang="ru-RU">
              <a:latin typeface="Franklin Gothic Book" pitchFamily="34" charset="0"/>
            </a:endParaRPr>
          </a:p>
        </p:txBody>
      </p:sp>
      <p:graphicFrame>
        <p:nvGraphicFramePr>
          <p:cNvPr id="6" name="Таблица 5"/>
          <p:cNvGraphicFramePr>
            <a:graphicFrameLocks noGrp="1"/>
          </p:cNvGraphicFramePr>
          <p:nvPr/>
        </p:nvGraphicFramePr>
        <p:xfrm>
          <a:off x="642938" y="1714500"/>
          <a:ext cx="8215312" cy="4143375"/>
        </p:xfrm>
        <a:graphic>
          <a:graphicData uri="http://schemas.openxmlformats.org/drawingml/2006/table">
            <a:tbl>
              <a:tblPr firstRow="1" bandRow="1">
                <a:tableStyleId>{2D5ABB26-0587-4C30-8999-92F81FD0307C}</a:tableStyleId>
              </a:tblPr>
              <a:tblGrid>
                <a:gridCol w="4107685"/>
                <a:gridCol w="4107685"/>
              </a:tblGrid>
              <a:tr h="4143404">
                <a:tc>
                  <a:txBody>
                    <a:bodyPr/>
                    <a:lstStyle/>
                    <a:p>
                      <a:r>
                        <a:rPr lang="ru-RU" sz="2400" dirty="0" smtClean="0">
                          <a:solidFill>
                            <a:srgbClr val="800080"/>
                          </a:solidFill>
                          <a:latin typeface="Comic Sans MS" pitchFamily="66" charset="0"/>
                        </a:rPr>
                        <a:t>На двери висел замок.</a:t>
                      </a:r>
                    </a:p>
                    <a:p>
                      <a:r>
                        <a:rPr lang="ru-RU" sz="2400" dirty="0" smtClean="0">
                          <a:solidFill>
                            <a:srgbClr val="800080"/>
                          </a:solidFill>
                          <a:latin typeface="Comic Sans MS" pitchFamily="66" charset="0"/>
                        </a:rPr>
                        <a:t>Да никто открыть не мог.</a:t>
                      </a:r>
                      <a:endParaRPr lang="ru-RU" sz="2400" dirty="0" smtClean="0">
                        <a:solidFill>
                          <a:srgbClr val="800080"/>
                        </a:solidFill>
                      </a:endParaRPr>
                    </a:p>
                    <a:p>
                      <a:r>
                        <a:rPr lang="ru-RU" sz="2400" dirty="0" smtClean="0">
                          <a:solidFill>
                            <a:srgbClr val="800080"/>
                          </a:solidFill>
                          <a:latin typeface="Comic Sans MS" pitchFamily="66" charset="0"/>
                        </a:rPr>
                        <a:t>Потянули,</a:t>
                      </a:r>
                    </a:p>
                    <a:p>
                      <a:r>
                        <a:rPr lang="ru-RU" sz="2400" dirty="0" smtClean="0">
                          <a:solidFill>
                            <a:srgbClr val="800080"/>
                          </a:solidFill>
                        </a:rPr>
                        <a:t>	</a:t>
                      </a:r>
                    </a:p>
                    <a:p>
                      <a:r>
                        <a:rPr lang="ru-RU" sz="2400" dirty="0" smtClean="0">
                          <a:solidFill>
                            <a:srgbClr val="800080"/>
                          </a:solidFill>
                          <a:latin typeface="Comic Sans MS" pitchFamily="66" charset="0"/>
                        </a:rPr>
                        <a:t>Покрутили,</a:t>
                      </a:r>
                      <a:r>
                        <a:rPr lang="ru-RU" sz="2400" dirty="0" smtClean="0">
                          <a:solidFill>
                            <a:srgbClr val="800080"/>
                          </a:solidFill>
                        </a:rPr>
                        <a:t>	</a:t>
                      </a:r>
                    </a:p>
                    <a:p>
                      <a:endParaRPr lang="ru-RU" sz="2400" dirty="0" smtClean="0">
                        <a:solidFill>
                          <a:srgbClr val="800080"/>
                        </a:solidFill>
                      </a:endParaRPr>
                    </a:p>
                    <a:p>
                      <a:endParaRPr lang="ru-RU" sz="2400" dirty="0" smtClean="0">
                        <a:solidFill>
                          <a:srgbClr val="800080"/>
                        </a:solidFill>
                      </a:endParaRPr>
                    </a:p>
                    <a:p>
                      <a:r>
                        <a:rPr lang="ru-RU" sz="2400" dirty="0" smtClean="0">
                          <a:solidFill>
                            <a:srgbClr val="800080"/>
                          </a:solidFill>
                          <a:latin typeface="Comic Sans MS" pitchFamily="66" charset="0"/>
                        </a:rPr>
                        <a:t>Постучали</a:t>
                      </a:r>
                      <a:r>
                        <a:rPr lang="ru-RU" sz="2400" dirty="0" smtClean="0">
                          <a:solidFill>
                            <a:srgbClr val="800080"/>
                          </a:solidFill>
                        </a:rPr>
                        <a:t>	</a:t>
                      </a:r>
                    </a:p>
                    <a:p>
                      <a:endParaRPr lang="ru-RU" sz="2400" dirty="0" smtClean="0">
                        <a:solidFill>
                          <a:srgbClr val="800080"/>
                        </a:solidFill>
                      </a:endParaRPr>
                    </a:p>
                    <a:p>
                      <a:r>
                        <a:rPr lang="ru-RU" sz="2400" dirty="0" smtClean="0">
                          <a:solidFill>
                            <a:srgbClr val="800080"/>
                          </a:solidFill>
                          <a:latin typeface="Comic Sans MS" pitchFamily="66" charset="0"/>
                        </a:rPr>
                        <a:t>И открыли.</a:t>
                      </a:r>
                      <a:r>
                        <a:rPr lang="ru-RU" sz="2400" dirty="0" smtClean="0">
                          <a:solidFill>
                            <a:srgbClr val="800080"/>
                          </a:solidFill>
                        </a:rPr>
                        <a:t>	</a:t>
                      </a:r>
                      <a:endParaRPr lang="ru-RU" sz="2400" dirty="0">
                        <a:solidFill>
                          <a:srgbClr val="800080"/>
                        </a:solidFill>
                      </a:endParaRPr>
                    </a:p>
                  </a:txBody>
                  <a:tcPr/>
                </a:tc>
                <a:tc>
                  <a:txBody>
                    <a:bodyPr/>
                    <a:lstStyle/>
                    <a:p>
                      <a:r>
                        <a:rPr lang="ru-RU" sz="2000" i="1" dirty="0" smtClean="0">
                          <a:latin typeface="Times New Roman" pitchFamily="18" charset="0"/>
                          <a:cs typeface="Times New Roman" pitchFamily="18" charset="0"/>
                        </a:rPr>
                        <a:t>Соедините ладони, переплетите пальцы, а большие скрестите.</a:t>
                      </a:r>
                    </a:p>
                    <a:p>
                      <a:endParaRPr lang="ru-RU" sz="800" i="1"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Не расцепляя пальцев, потяните руки в разные стороны.</a:t>
                      </a:r>
                    </a:p>
                    <a:p>
                      <a:endParaRPr lang="ru-RU" sz="800" i="1"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Не расцепляя пальцев, покрутите кисти рук то в сторону правой руки, то в сторону левой.</a:t>
                      </a:r>
                    </a:p>
                    <a:p>
                      <a:endParaRPr lang="ru-RU" sz="800" i="1"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Не расцепляя пальцев, постучите  ладонями друг о друга.</a:t>
                      </a:r>
                    </a:p>
                    <a:p>
                      <a:endParaRPr lang="ru-RU" sz="800" i="1"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Расцепите пальцы и разведите руки в разные стороны</a:t>
                      </a:r>
                      <a:r>
                        <a:rPr lang="ru-RU" sz="2000" dirty="0" smtClean="0"/>
                        <a:t>.</a:t>
                      </a:r>
                      <a:endParaRPr lang="ru-RU" sz="2000" dirty="0"/>
                    </a:p>
                  </a:txBody>
                  <a:tcPr/>
                </a:tc>
              </a:tr>
            </a:tbl>
          </a:graphicData>
        </a:graphic>
      </p:graphicFrame>
      <p:sp>
        <p:nvSpPr>
          <p:cNvPr id="23558" name="TextBox 6"/>
          <p:cNvSpPr txBox="1">
            <a:spLocks noChangeArrowheads="1"/>
          </p:cNvSpPr>
          <p:nvPr/>
        </p:nvSpPr>
        <p:spPr bwMode="auto">
          <a:xfrm>
            <a:off x="1928813" y="6286500"/>
            <a:ext cx="1071562" cy="261938"/>
          </a:xfrm>
          <a:prstGeom prst="rect">
            <a:avLst/>
          </a:prstGeom>
          <a:noFill/>
          <a:ln w="9525">
            <a:noFill/>
            <a:miter lim="800000"/>
            <a:headEnd/>
            <a:tailEnd/>
          </a:ln>
        </p:spPr>
        <p:txBody>
          <a:bodyPr>
            <a:spAutoFit/>
          </a:bodyPr>
          <a:lstStyle/>
          <a:p>
            <a:r>
              <a:rPr lang="ru-RU" sz="1100" b="1">
                <a:latin typeface="Franklin Gothic Book" pitchFamily="34" charset="0"/>
                <a:hlinkClick r:id="rId2" action="ppaction://hlinkpres?slideindex=9&amp;slidetitle=Слайд 9"/>
              </a:rPr>
              <a:t>Вернуться</a:t>
            </a:r>
            <a:endParaRPr lang="ru-RU" sz="1100" b="1">
              <a:latin typeface="Franklin Gothic Boo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2071688" y="214313"/>
            <a:ext cx="4286250"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Игры-забавы</a:t>
            </a:r>
          </a:p>
        </p:txBody>
      </p:sp>
      <p:sp>
        <p:nvSpPr>
          <p:cNvPr id="6" name="TextBox 5"/>
          <p:cNvSpPr txBox="1"/>
          <p:nvPr/>
        </p:nvSpPr>
        <p:spPr>
          <a:xfrm>
            <a:off x="357188" y="1357313"/>
            <a:ext cx="8501062" cy="3324225"/>
          </a:xfrm>
          <a:prstGeom prst="rect">
            <a:avLst/>
          </a:prstGeom>
          <a:noFill/>
        </p:spPr>
        <p:txBody>
          <a:bodyPr>
            <a:spAutoFit/>
          </a:bodyPr>
          <a:lstStyle/>
          <a:p>
            <a:pPr indent="263525" algn="just" fontAlgn="auto">
              <a:spcBef>
                <a:spcPts val="0"/>
              </a:spcBef>
              <a:spcAft>
                <a:spcPts val="0"/>
              </a:spcAft>
              <a:defRPr/>
            </a:pPr>
            <a:r>
              <a:rPr lang="ru-RU" sz="2400" dirty="0">
                <a:latin typeface="Times New Roman" pitchFamily="18" charset="0"/>
                <a:cs typeface="Times New Roman" pitchFamily="18" charset="0"/>
              </a:rPr>
              <a:t>В  этих играх необходимо проявить  смекалку и находчивость, быстроту и хорошую координацию. </a:t>
            </a:r>
          </a:p>
          <a:p>
            <a:pPr indent="263525" fontAlgn="auto">
              <a:spcBef>
                <a:spcPts val="0"/>
              </a:spcBef>
              <a:spcAft>
                <a:spcPts val="0"/>
              </a:spcAft>
              <a:defRPr/>
            </a:pPr>
            <a:endParaRPr lang="ru-RU" sz="1400" dirty="0">
              <a:latin typeface="Times New Roman" pitchFamily="18" charset="0"/>
              <a:cs typeface="Times New Roman" pitchFamily="18" charset="0"/>
            </a:endParaRPr>
          </a:p>
          <a:p>
            <a:pPr indent="263525" algn="just" fontAlgn="auto">
              <a:spcBef>
                <a:spcPts val="0"/>
              </a:spcBef>
              <a:spcAft>
                <a:spcPts val="0"/>
              </a:spcAft>
              <a:defRPr/>
            </a:pPr>
            <a:r>
              <a:rPr lang="ru-RU" sz="2000" dirty="0">
                <a:latin typeface="Times New Roman" pitchFamily="18" charset="0"/>
                <a:cs typeface="Times New Roman" pitchFamily="18" charset="0"/>
              </a:rPr>
              <a:t>К этим играм  относятся : </a:t>
            </a:r>
            <a:r>
              <a:rPr lang="ru-RU" sz="2000" dirty="0">
                <a:solidFill>
                  <a:srgbClr val="FF0000"/>
                </a:solidFill>
                <a:latin typeface="Comic Sans MS" pitchFamily="66" charset="0"/>
                <a:cs typeface="Times New Roman" pitchFamily="18" charset="0"/>
                <a:hlinkClick r:id="rId2" action="ppaction://hlinkpres?slideindex=13&amp;slidetitle=Слайд 13"/>
              </a:rPr>
              <a:t>«Земля-Вода-Небо», </a:t>
            </a:r>
            <a:r>
              <a:rPr lang="ru-RU" sz="2000" dirty="0">
                <a:latin typeface="Times New Roman" pitchFamily="18" charset="0"/>
                <a:cs typeface="Times New Roman" pitchFamily="18" charset="0"/>
              </a:rPr>
              <a:t>«Бабки», «Городки», «Горелки», «Двенадцать палочек», «Жмурки», «Игровая», «Кто дальше», «Ловишка», «Лапта», «Котлы», «Ляпка», «Пятнашки», «Платочек-летуночек», «Считалки», «Третий – лишний», «Чижик», «Чехарда», «Кашевары», «Отгадай, чей голосок», «Веревочка под ногами» и др.</a:t>
            </a:r>
          </a:p>
          <a:p>
            <a:pPr fontAlgn="auto">
              <a:spcBef>
                <a:spcPts val="0"/>
              </a:spcBef>
              <a:spcAft>
                <a:spcPts val="0"/>
              </a:spcAft>
              <a:defRPr/>
            </a:pPr>
            <a:endParaRPr lang="ru-RU" sz="2400" dirty="0">
              <a:latin typeface="Times New Roman" pitchFamily="18" charset="0"/>
              <a:cs typeface="Times New Roman" pitchFamily="18" charset="0"/>
            </a:endParaRPr>
          </a:p>
          <a:p>
            <a:pPr fontAlgn="auto">
              <a:spcBef>
                <a:spcPts val="0"/>
              </a:spcBef>
              <a:spcAft>
                <a:spcPts val="0"/>
              </a:spcAft>
              <a:defRPr/>
            </a:pPr>
            <a:endParaRPr lang="ru-RU" sz="2400" dirty="0">
              <a:latin typeface="Times New Roman" pitchFamily="18" charset="0"/>
              <a:cs typeface="Times New Roman" pitchFamily="18" charset="0"/>
            </a:endParaRPr>
          </a:p>
        </p:txBody>
      </p:sp>
      <p:pic>
        <p:nvPicPr>
          <p:cNvPr id="24579" name="Picture 2"/>
          <p:cNvPicPr>
            <a:picLocks noChangeAspect="1" noChangeArrowheads="1"/>
          </p:cNvPicPr>
          <p:nvPr/>
        </p:nvPicPr>
        <p:blipFill>
          <a:blip r:embed="rId3"/>
          <a:srcRect/>
          <a:stretch>
            <a:fillRect/>
          </a:stretch>
        </p:blipFill>
        <p:spPr bwMode="auto">
          <a:xfrm>
            <a:off x="5400675" y="4143375"/>
            <a:ext cx="3433763" cy="246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1785938" y="214313"/>
            <a:ext cx="6000750"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«Земля-Вода-Небо»</a:t>
            </a:r>
          </a:p>
        </p:txBody>
      </p:sp>
      <p:sp>
        <p:nvSpPr>
          <p:cNvPr id="6" name="TextBox 5"/>
          <p:cNvSpPr txBox="1"/>
          <p:nvPr/>
        </p:nvSpPr>
        <p:spPr>
          <a:xfrm>
            <a:off x="285750" y="1285875"/>
            <a:ext cx="8572500" cy="3386138"/>
          </a:xfrm>
          <a:prstGeom prst="rect">
            <a:avLst/>
          </a:prstGeom>
          <a:noFill/>
        </p:spPr>
        <p:txBody>
          <a:bodyPr>
            <a:spAutoFit/>
          </a:bodyPr>
          <a:lstStyle/>
          <a:p>
            <a:pPr indent="179388" fontAlgn="auto">
              <a:spcBef>
                <a:spcPts val="0"/>
              </a:spcBef>
              <a:spcAft>
                <a:spcPts val="0"/>
              </a:spcAft>
              <a:defRPr/>
            </a:pPr>
            <a:r>
              <a:rPr lang="ru-RU" sz="2800" dirty="0">
                <a:latin typeface="Times New Roman" pitchFamily="18" charset="0"/>
                <a:cs typeface="Times New Roman" pitchFamily="18" charset="0"/>
              </a:rPr>
              <a:t>Играющие становятся в круг лицом к центру. В центре – ведущий с мячом. Он произносит одно из слов  Земля-Вода-Небо и тут же бросает мяч в руки любому игроку. Игрок должен поймать мяч и быстро назвать какое-либо животное, обитающее в указанной среде (например, волк на слово «земля»). Затем надо вернуть мяч водящему. </a:t>
            </a:r>
          </a:p>
          <a:p>
            <a:pPr fontAlgn="auto">
              <a:spcBef>
                <a:spcPts val="0"/>
              </a:spcBef>
              <a:spcAft>
                <a:spcPts val="0"/>
              </a:spcAft>
              <a:defRPr/>
            </a:pPr>
            <a:endParaRPr lang="ru-RU" dirty="0">
              <a:latin typeface="+mn-lt"/>
              <a:cs typeface="+mn-cs"/>
            </a:endParaRPr>
          </a:p>
        </p:txBody>
      </p:sp>
      <p:pic>
        <p:nvPicPr>
          <p:cNvPr id="25603" name="Picture 2"/>
          <p:cNvPicPr>
            <a:picLocks noChangeAspect="1" noChangeArrowheads="1"/>
          </p:cNvPicPr>
          <p:nvPr/>
        </p:nvPicPr>
        <p:blipFill>
          <a:blip r:embed="rId2"/>
          <a:srcRect/>
          <a:stretch>
            <a:fillRect/>
          </a:stretch>
        </p:blipFill>
        <p:spPr bwMode="auto">
          <a:xfrm>
            <a:off x="6572250" y="4214813"/>
            <a:ext cx="1466850" cy="2447925"/>
          </a:xfrm>
          <a:prstGeom prst="rect">
            <a:avLst/>
          </a:prstGeom>
          <a:noFill/>
          <a:ln w="9525">
            <a:noFill/>
            <a:miter lim="800000"/>
            <a:headEnd/>
            <a:tailEnd/>
          </a:ln>
        </p:spPr>
      </p:pic>
      <p:pic>
        <p:nvPicPr>
          <p:cNvPr id="25604" name="Picture 3"/>
          <p:cNvPicPr>
            <a:picLocks noChangeAspect="1" noChangeArrowheads="1"/>
          </p:cNvPicPr>
          <p:nvPr/>
        </p:nvPicPr>
        <p:blipFill>
          <a:blip r:embed="rId3"/>
          <a:srcRect/>
          <a:stretch>
            <a:fillRect/>
          </a:stretch>
        </p:blipFill>
        <p:spPr bwMode="auto">
          <a:xfrm>
            <a:off x="5786438" y="4929188"/>
            <a:ext cx="857250" cy="838200"/>
          </a:xfrm>
          <a:prstGeom prst="rect">
            <a:avLst/>
          </a:prstGeom>
          <a:noFill/>
          <a:ln w="9525">
            <a:noFill/>
            <a:miter lim="800000"/>
            <a:headEnd/>
            <a:tailEnd/>
          </a:ln>
        </p:spPr>
      </p:pic>
      <p:sp>
        <p:nvSpPr>
          <p:cNvPr id="25605" name="TextBox 8"/>
          <p:cNvSpPr txBox="1">
            <a:spLocks noChangeArrowheads="1"/>
          </p:cNvSpPr>
          <p:nvPr/>
        </p:nvSpPr>
        <p:spPr bwMode="auto">
          <a:xfrm>
            <a:off x="1143000" y="6215063"/>
            <a:ext cx="1428750" cy="261937"/>
          </a:xfrm>
          <a:prstGeom prst="rect">
            <a:avLst/>
          </a:prstGeom>
          <a:noFill/>
          <a:ln w="9525">
            <a:noFill/>
            <a:miter lim="800000"/>
            <a:headEnd/>
            <a:tailEnd/>
          </a:ln>
        </p:spPr>
        <p:txBody>
          <a:bodyPr>
            <a:spAutoFit/>
          </a:bodyPr>
          <a:lstStyle/>
          <a:p>
            <a:r>
              <a:rPr lang="ru-RU" sz="1100">
                <a:latin typeface="Franklin Gothic Book" pitchFamily="34" charset="0"/>
                <a:hlinkClick r:id="rId4" action="ppaction://hlinkpres?slideindex=9&amp;slidetitle=Слайд 9"/>
              </a:rPr>
              <a:t>Вернуться</a:t>
            </a:r>
            <a:endParaRPr lang="ru-RU" sz="1100">
              <a:latin typeface="Franklin Gothic Boo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0" y="285750"/>
            <a:ext cx="5643563" cy="708025"/>
          </a:xfrm>
          <a:prstGeom prst="rect">
            <a:avLst/>
          </a:prstGeom>
          <a:noFill/>
          <a:ln w="9525">
            <a:noFill/>
            <a:miter lim="800000"/>
            <a:headEnd/>
            <a:tailEnd/>
          </a:ln>
        </p:spPr>
        <p:txBody>
          <a:bodyPr>
            <a:spAutoFit/>
          </a:bodyPr>
          <a:lstStyle/>
          <a:p>
            <a:pPr algn="ctr"/>
            <a:r>
              <a:rPr lang="ru-RU" sz="4000">
                <a:solidFill>
                  <a:srgbClr val="000099"/>
                </a:solidFill>
                <a:latin typeface="Comic Sans MS" pitchFamily="66" charset="0"/>
              </a:rPr>
              <a:t>Игры - ловишки</a:t>
            </a:r>
          </a:p>
        </p:txBody>
      </p:sp>
      <p:sp>
        <p:nvSpPr>
          <p:cNvPr id="5" name="Прямоугольник 4"/>
          <p:cNvSpPr/>
          <p:nvPr/>
        </p:nvSpPr>
        <p:spPr>
          <a:xfrm>
            <a:off x="500063" y="1357313"/>
            <a:ext cx="8143875" cy="2554287"/>
          </a:xfrm>
          <a:prstGeom prst="rect">
            <a:avLst/>
          </a:prstGeom>
        </p:spPr>
        <p:txBody>
          <a:bodyPr>
            <a:spAutoFit/>
          </a:bodyPr>
          <a:lstStyle/>
          <a:p>
            <a:pPr indent="179388" algn="just" fontAlgn="auto">
              <a:spcBef>
                <a:spcPts val="0"/>
              </a:spcBef>
              <a:spcAft>
                <a:spcPts val="0"/>
              </a:spcAft>
              <a:defRPr/>
            </a:pPr>
            <a:r>
              <a:rPr lang="ru-RU" sz="2400" dirty="0">
                <a:latin typeface="Times New Roman" pitchFamily="18" charset="0"/>
                <a:cs typeface="Times New Roman" pitchFamily="18" charset="0"/>
              </a:rPr>
              <a:t>Игры в которых воспитываются такие психофизические качества как, ловкость, быстрота, координация движений, равновесие, умение ориентироваться в пространстве.</a:t>
            </a:r>
          </a:p>
          <a:p>
            <a:pPr indent="179388" algn="just" fontAlgn="auto">
              <a:spcBef>
                <a:spcPts val="0"/>
              </a:spcBef>
              <a:spcAft>
                <a:spcPts val="0"/>
              </a:spcAft>
              <a:defRPr/>
            </a:pPr>
            <a:endParaRPr lang="ru-RU" dirty="0">
              <a:latin typeface="Times New Roman" pitchFamily="18" charset="0"/>
              <a:cs typeface="Times New Roman" pitchFamily="18" charset="0"/>
            </a:endParaRPr>
          </a:p>
          <a:p>
            <a:pPr indent="179388" algn="just" fontAlgn="auto">
              <a:spcBef>
                <a:spcPts val="0"/>
              </a:spcBef>
              <a:spcAft>
                <a:spcPts val="0"/>
              </a:spcAft>
              <a:defRPr/>
            </a:pPr>
            <a:r>
              <a:rPr lang="ru-RU" sz="2000" dirty="0">
                <a:latin typeface="Times New Roman" pitchFamily="18" charset="0"/>
                <a:cs typeface="Times New Roman" pitchFamily="18" charset="0"/>
              </a:rPr>
              <a:t>К таким играм относятся: «Колдуны», «Хвост и голова», «Горячее место», «Капканы» и др.</a:t>
            </a:r>
          </a:p>
          <a:p>
            <a:pPr fontAlgn="auto">
              <a:spcBef>
                <a:spcPts val="0"/>
              </a:spcBef>
              <a:spcAft>
                <a:spcPts val="0"/>
              </a:spcAft>
              <a:defRPr/>
            </a:pPr>
            <a:endParaRPr lang="ru-RU" sz="2400" dirty="0">
              <a:latin typeface="Times New Roman" pitchFamily="18" charset="0"/>
              <a:cs typeface="Times New Roman" pitchFamily="18" charset="0"/>
            </a:endParaRPr>
          </a:p>
        </p:txBody>
      </p:sp>
      <p:pic>
        <p:nvPicPr>
          <p:cNvPr id="26627" name="Picture 3"/>
          <p:cNvPicPr>
            <a:picLocks noChangeAspect="1" noChangeArrowheads="1"/>
          </p:cNvPicPr>
          <p:nvPr/>
        </p:nvPicPr>
        <p:blipFill>
          <a:blip r:embed="rId2"/>
          <a:srcRect/>
          <a:stretch>
            <a:fillRect/>
          </a:stretch>
        </p:blipFill>
        <p:spPr bwMode="auto">
          <a:xfrm>
            <a:off x="4357688" y="4357688"/>
            <a:ext cx="3487737" cy="1971675"/>
          </a:xfrm>
          <a:prstGeom prst="rect">
            <a:avLst/>
          </a:prstGeom>
          <a:noFill/>
          <a:ln w="9525">
            <a:noFill/>
            <a:miter lim="800000"/>
            <a:headEnd/>
            <a:tailEnd/>
          </a:ln>
        </p:spPr>
      </p:pic>
      <p:sp>
        <p:nvSpPr>
          <p:cNvPr id="9" name="TextBox 8"/>
          <p:cNvSpPr txBox="1"/>
          <p:nvPr/>
        </p:nvSpPr>
        <p:spPr>
          <a:xfrm>
            <a:off x="1643063" y="6429375"/>
            <a:ext cx="1500187" cy="261938"/>
          </a:xfrm>
          <a:prstGeom prst="rect">
            <a:avLst/>
          </a:prstGeom>
          <a:noFill/>
        </p:spPr>
        <p:txBody>
          <a:bodyPr>
            <a:spAutoFit/>
          </a:bodyPr>
          <a:lstStyle/>
          <a:p>
            <a:pPr fontAlgn="auto">
              <a:spcBef>
                <a:spcPts val="0"/>
              </a:spcBef>
              <a:spcAft>
                <a:spcPts val="0"/>
              </a:spcAft>
              <a:defRPr/>
            </a:pPr>
            <a:r>
              <a:rPr lang="ru-RU" sz="1100" dirty="0">
                <a:solidFill>
                  <a:schemeClr val="bg2">
                    <a:lumMod val="75000"/>
                  </a:schemeClr>
                </a:solidFill>
                <a:latin typeface="+mn-lt"/>
                <a:cs typeface="+mn-cs"/>
                <a:hlinkClick r:id="rId3" action="ppaction://hlinkpres?slideindex=9&amp;slidetitle=Слайд 9"/>
              </a:rPr>
              <a:t>Вернуться</a:t>
            </a:r>
            <a:endParaRPr lang="ru-RU" sz="1100" dirty="0">
              <a:solidFill>
                <a:schemeClr val="bg2">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
          <p:cNvSpPr txBox="1">
            <a:spLocks noChangeArrowheads="1"/>
          </p:cNvSpPr>
          <p:nvPr/>
        </p:nvSpPr>
        <p:spPr bwMode="auto">
          <a:xfrm>
            <a:off x="0" y="285750"/>
            <a:ext cx="5643563" cy="708025"/>
          </a:xfrm>
          <a:prstGeom prst="rect">
            <a:avLst/>
          </a:prstGeom>
          <a:noFill/>
          <a:ln w="9525">
            <a:noFill/>
            <a:miter lim="800000"/>
            <a:headEnd/>
            <a:tailEnd/>
          </a:ln>
        </p:spPr>
        <p:txBody>
          <a:bodyPr>
            <a:spAutoFit/>
          </a:bodyPr>
          <a:lstStyle/>
          <a:p>
            <a:pPr algn="ctr"/>
            <a:r>
              <a:rPr lang="ru-RU" sz="4000">
                <a:solidFill>
                  <a:srgbClr val="000099"/>
                </a:solidFill>
                <a:latin typeface="Comic Sans MS" pitchFamily="66" charset="0"/>
              </a:rPr>
              <a:t>Хороводные игры</a:t>
            </a:r>
          </a:p>
        </p:txBody>
      </p:sp>
      <p:sp>
        <p:nvSpPr>
          <p:cNvPr id="9" name="TextBox 8"/>
          <p:cNvSpPr txBox="1"/>
          <p:nvPr/>
        </p:nvSpPr>
        <p:spPr>
          <a:xfrm>
            <a:off x="428625" y="1214438"/>
            <a:ext cx="8286750" cy="3232150"/>
          </a:xfrm>
          <a:prstGeom prst="rect">
            <a:avLst/>
          </a:prstGeom>
          <a:noFill/>
        </p:spPr>
        <p:txBody>
          <a:bodyPr>
            <a:spAutoFit/>
          </a:bodyPr>
          <a:lstStyle/>
          <a:p>
            <a:pPr indent="174625" algn="just" fontAlgn="auto">
              <a:spcBef>
                <a:spcPts val="0"/>
              </a:spcBef>
              <a:spcAft>
                <a:spcPts val="0"/>
              </a:spcAft>
              <a:defRPr/>
            </a:pPr>
            <a:r>
              <a:rPr lang="ru-RU" sz="2400" dirty="0">
                <a:latin typeface="Times New Roman" pitchFamily="18" charset="0"/>
                <a:cs typeface="Times New Roman" pitchFamily="18" charset="0"/>
              </a:rPr>
              <a:t>Это целый ряд детских игр, который основан на соединении песни с движением. В подобных играх действие осуществляется в ритме, словах и текстах, здесь ребенок драматизирует то, о чем поется в песне. Песня тесно связана с народной игрой.</a:t>
            </a:r>
          </a:p>
          <a:p>
            <a:pPr indent="174625" algn="just" fontAlgn="auto">
              <a:spcBef>
                <a:spcPts val="0"/>
              </a:spcBef>
              <a:spcAft>
                <a:spcPts val="0"/>
              </a:spcAft>
              <a:defRPr/>
            </a:pPr>
            <a:endParaRPr lang="ru-RU" sz="2000" dirty="0">
              <a:latin typeface="Times New Roman" pitchFamily="18" charset="0"/>
              <a:cs typeface="Times New Roman" pitchFamily="18" charset="0"/>
            </a:endParaRPr>
          </a:p>
          <a:p>
            <a:pPr indent="174625" algn="just" fontAlgn="auto">
              <a:spcBef>
                <a:spcPts val="0"/>
              </a:spcBef>
              <a:spcAft>
                <a:spcPts val="0"/>
              </a:spcAft>
              <a:defRPr/>
            </a:pPr>
            <a:r>
              <a:rPr lang="ru-RU" sz="2000" dirty="0">
                <a:latin typeface="Times New Roman" pitchFamily="18" charset="0"/>
                <a:cs typeface="Times New Roman" pitchFamily="18" charset="0"/>
              </a:rPr>
              <a:t>К таким играм относятся: «Где был, Иванушка?», «Берёзка», «Гуси и волк», «Колпачок (паучок)»  и другие.</a:t>
            </a:r>
          </a:p>
          <a:p>
            <a:pPr fontAlgn="auto">
              <a:spcBef>
                <a:spcPts val="0"/>
              </a:spcBef>
              <a:spcAft>
                <a:spcPts val="0"/>
              </a:spcAft>
              <a:defRPr/>
            </a:pPr>
            <a:endParaRPr lang="ru-RU" sz="2400" dirty="0">
              <a:latin typeface="Times New Roman" pitchFamily="18" charset="0"/>
              <a:cs typeface="Times New Roman" pitchFamily="18" charset="0"/>
            </a:endParaRPr>
          </a:p>
        </p:txBody>
      </p:sp>
      <p:pic>
        <p:nvPicPr>
          <p:cNvPr id="27651" name="Picture 3"/>
          <p:cNvPicPr>
            <a:picLocks noChangeAspect="1" noChangeArrowheads="1"/>
          </p:cNvPicPr>
          <p:nvPr/>
        </p:nvPicPr>
        <p:blipFill>
          <a:blip r:embed="rId2"/>
          <a:srcRect l="5296" t="6413" b="9549"/>
          <a:stretch>
            <a:fillRect/>
          </a:stretch>
        </p:blipFill>
        <p:spPr bwMode="auto">
          <a:xfrm>
            <a:off x="4500563" y="4105275"/>
            <a:ext cx="3894137" cy="2395538"/>
          </a:xfrm>
          <a:prstGeom prst="rect">
            <a:avLst/>
          </a:prstGeom>
          <a:noFill/>
          <a:ln w="9525">
            <a:noFill/>
            <a:miter lim="800000"/>
            <a:headEnd/>
            <a:tailEnd/>
          </a:ln>
        </p:spPr>
      </p:pic>
      <p:sp>
        <p:nvSpPr>
          <p:cNvPr id="27652" name="TextBox 5"/>
          <p:cNvSpPr txBox="1">
            <a:spLocks noChangeArrowheads="1"/>
          </p:cNvSpPr>
          <p:nvPr/>
        </p:nvSpPr>
        <p:spPr bwMode="auto">
          <a:xfrm>
            <a:off x="1143000" y="6143625"/>
            <a:ext cx="1428750" cy="261938"/>
          </a:xfrm>
          <a:prstGeom prst="rect">
            <a:avLst/>
          </a:prstGeom>
          <a:noFill/>
          <a:ln w="9525">
            <a:noFill/>
            <a:miter lim="800000"/>
            <a:headEnd/>
            <a:tailEnd/>
          </a:ln>
        </p:spPr>
        <p:txBody>
          <a:bodyPr>
            <a:spAutoFit/>
          </a:bodyPr>
          <a:lstStyle/>
          <a:p>
            <a:r>
              <a:rPr lang="ru-RU" sz="1100">
                <a:latin typeface="Franklin Gothic Book" pitchFamily="34" charset="0"/>
                <a:hlinkClick r:id="rId3" action="ppaction://hlinkpres?slideindex=9&amp;slidetitle=Слайд 9"/>
              </a:rPr>
              <a:t>Вернуться</a:t>
            </a:r>
            <a:endParaRPr lang="ru-RU" sz="1100">
              <a:latin typeface="Franklin Gothic Boo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357188" y="0"/>
            <a:ext cx="8429625" cy="1200150"/>
          </a:xfrm>
          <a:prstGeom prst="rect">
            <a:avLst/>
          </a:prstGeom>
          <a:noFill/>
          <a:ln w="9525">
            <a:noFill/>
            <a:miter lim="800000"/>
            <a:headEnd/>
            <a:tailEnd/>
          </a:ln>
        </p:spPr>
        <p:txBody>
          <a:bodyPr>
            <a:spAutoFit/>
          </a:bodyPr>
          <a:lstStyle/>
          <a:p>
            <a:pPr algn="ctr"/>
            <a:r>
              <a:rPr lang="ru-RU" sz="3600">
                <a:solidFill>
                  <a:srgbClr val="FF0000"/>
                </a:solidFill>
                <a:latin typeface="Comic Sans MS" pitchFamily="66" charset="0"/>
              </a:rPr>
              <a:t>Игры, отражающие отношение человека к природе</a:t>
            </a:r>
          </a:p>
        </p:txBody>
      </p:sp>
      <p:sp>
        <p:nvSpPr>
          <p:cNvPr id="8" name="TextBox 7"/>
          <p:cNvSpPr txBox="1"/>
          <p:nvPr/>
        </p:nvSpPr>
        <p:spPr>
          <a:xfrm>
            <a:off x="357188" y="1285875"/>
            <a:ext cx="8501062" cy="3632200"/>
          </a:xfrm>
          <a:prstGeom prst="rect">
            <a:avLst/>
          </a:prstGeom>
          <a:noFill/>
        </p:spPr>
        <p:txBody>
          <a:bodyPr>
            <a:spAutoFit/>
          </a:bodyPr>
          <a:lstStyle/>
          <a:p>
            <a:pPr indent="360363" algn="just" fontAlgn="auto">
              <a:spcBef>
                <a:spcPts val="0"/>
              </a:spcBef>
              <a:spcAft>
                <a:spcPts val="0"/>
              </a:spcAft>
              <a:defRPr/>
            </a:pPr>
            <a:r>
              <a:rPr lang="ru-RU" sz="2400" dirty="0">
                <a:latin typeface="Times New Roman" pitchFamily="18" charset="0"/>
                <a:cs typeface="Times New Roman" pitchFamily="18" charset="0"/>
              </a:rPr>
              <a:t>Русский народ всегда трепетно относился к природе, берег ее, прославлял. Такие игры воспитывают доброе отношение к окружающему миру. </a:t>
            </a:r>
          </a:p>
          <a:p>
            <a:pPr indent="360363" algn="just" fontAlgn="auto">
              <a:spcBef>
                <a:spcPts val="0"/>
              </a:spcBef>
              <a:spcAft>
                <a:spcPts val="0"/>
              </a:spcAft>
              <a:defRPr/>
            </a:pPr>
            <a:endParaRPr lang="ru-RU" sz="2000" dirty="0">
              <a:latin typeface="Times New Roman" pitchFamily="18" charset="0"/>
              <a:cs typeface="Times New Roman" pitchFamily="18" charset="0"/>
            </a:endParaRPr>
          </a:p>
          <a:p>
            <a:pPr indent="360363" algn="just" fontAlgn="auto">
              <a:spcBef>
                <a:spcPts val="0"/>
              </a:spcBef>
              <a:spcAft>
                <a:spcPts val="0"/>
              </a:spcAft>
              <a:defRPr/>
            </a:pPr>
            <a:r>
              <a:rPr lang="ru-RU" sz="2000" dirty="0">
                <a:latin typeface="Times New Roman" pitchFamily="18" charset="0"/>
                <a:cs typeface="Times New Roman" pitchFamily="18" charset="0"/>
              </a:rPr>
              <a:t>Сюда относятся русские народные игры: «Гуси-лебеди», «Волк во рву», «Волк и овцы», «Вороны и воробьи», «Змейка», «Зайцы в огороде», «Пчелки и ласточки», </a:t>
            </a:r>
            <a:r>
              <a:rPr lang="ru-RU" sz="2000" dirty="0">
                <a:solidFill>
                  <a:srgbClr val="FF0000"/>
                </a:solidFill>
                <a:latin typeface="Comic Sans MS" pitchFamily="66" charset="0"/>
                <a:cs typeface="Times New Roman" pitchFamily="18" charset="0"/>
                <a:hlinkClick r:id="rId2" action="ppaction://hlinkpres?slideindex=17&amp;slidetitle=Слайд 17"/>
              </a:rPr>
              <a:t>«Кошки-мышки</a:t>
            </a:r>
            <a:r>
              <a:rPr lang="ru-RU" sz="2000" dirty="0">
                <a:solidFill>
                  <a:srgbClr val="FF0000"/>
                </a:solidFill>
                <a:latin typeface="Comic Sans MS" pitchFamily="66" charset="0"/>
                <a:cs typeface="Times New Roman" pitchFamily="18" charset="0"/>
              </a:rPr>
              <a:t>»</a:t>
            </a:r>
            <a:r>
              <a:rPr lang="ru-RU" sz="2000" dirty="0">
                <a:latin typeface="Comic Sans MS" pitchFamily="66" charset="0"/>
                <a:cs typeface="Times New Roman" pitchFamily="18" charset="0"/>
              </a:rPr>
              <a:t>,</a:t>
            </a:r>
            <a:r>
              <a:rPr lang="ru-RU" sz="2000" dirty="0">
                <a:solidFill>
                  <a:srgbClr val="FF0000"/>
                </a:solidFill>
                <a:latin typeface="Comic Sans MS" pitchFamily="66" charset="0"/>
                <a:cs typeface="Times New Roman" pitchFamily="18" charset="0"/>
              </a:rPr>
              <a:t> </a:t>
            </a:r>
            <a:r>
              <a:rPr lang="ru-RU" sz="2000" dirty="0">
                <a:latin typeface="Times New Roman" pitchFamily="18" charset="0"/>
                <a:cs typeface="Times New Roman" pitchFamily="18" charset="0"/>
              </a:rPr>
              <a:t>«У медведя во бору», «Коршун и наседка», «Стадо»,» Хромая лиса», «Филин и пташки». «Лягушата», «Медведь и медовый пряник», «Зайки и ежи», «Ящерица», «Хромой цыпленок», «Оса» и их различные варианты.</a:t>
            </a:r>
          </a:p>
          <a:p>
            <a:pPr fontAlgn="auto">
              <a:spcBef>
                <a:spcPts val="0"/>
              </a:spcBef>
              <a:spcAft>
                <a:spcPts val="0"/>
              </a:spcAft>
              <a:defRPr/>
            </a:pPr>
            <a:endParaRPr lang="ru-RU" dirty="0">
              <a:latin typeface="+mn-lt"/>
              <a:cs typeface="+mn-cs"/>
            </a:endParaRPr>
          </a:p>
        </p:txBody>
      </p:sp>
      <p:pic>
        <p:nvPicPr>
          <p:cNvPr id="28675" name="Picture 2"/>
          <p:cNvPicPr>
            <a:picLocks noChangeAspect="1" noChangeArrowheads="1"/>
          </p:cNvPicPr>
          <p:nvPr/>
        </p:nvPicPr>
        <p:blipFill>
          <a:blip r:embed="rId3"/>
          <a:srcRect/>
          <a:stretch>
            <a:fillRect/>
          </a:stretch>
        </p:blipFill>
        <p:spPr bwMode="auto">
          <a:xfrm>
            <a:off x="5643563" y="4500563"/>
            <a:ext cx="2989262"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357188" y="214313"/>
            <a:ext cx="8429625" cy="646112"/>
          </a:xfrm>
          <a:prstGeom prst="rect">
            <a:avLst/>
          </a:prstGeom>
          <a:noFill/>
          <a:ln w="9525">
            <a:noFill/>
            <a:miter lim="800000"/>
            <a:headEnd/>
            <a:tailEnd/>
          </a:ln>
        </p:spPr>
        <p:txBody>
          <a:bodyPr>
            <a:spAutoFit/>
          </a:bodyPr>
          <a:lstStyle/>
          <a:p>
            <a:pPr algn="ctr"/>
            <a:r>
              <a:rPr lang="ru-RU" sz="3600">
                <a:solidFill>
                  <a:srgbClr val="FF0000"/>
                </a:solidFill>
                <a:latin typeface="Comic Sans MS" pitchFamily="66" charset="0"/>
              </a:rPr>
              <a:t>«Кошки-мышки»</a:t>
            </a:r>
          </a:p>
        </p:txBody>
      </p:sp>
      <p:sp>
        <p:nvSpPr>
          <p:cNvPr id="5" name="TextBox 4"/>
          <p:cNvSpPr txBox="1"/>
          <p:nvPr/>
        </p:nvSpPr>
        <p:spPr>
          <a:xfrm>
            <a:off x="571500" y="1214438"/>
            <a:ext cx="8072438" cy="3786187"/>
          </a:xfrm>
          <a:prstGeom prst="rect">
            <a:avLst/>
          </a:prstGeom>
          <a:noFill/>
        </p:spPr>
        <p:txBody>
          <a:bodyPr>
            <a:spAutoFit/>
          </a:bodyPr>
          <a:lstStyle/>
          <a:p>
            <a:pPr fontAlgn="auto">
              <a:spcBef>
                <a:spcPts val="0"/>
              </a:spcBef>
              <a:spcAft>
                <a:spcPts val="0"/>
              </a:spcAft>
              <a:defRPr/>
            </a:pPr>
            <a:r>
              <a:rPr lang="ru-RU" sz="2000" dirty="0">
                <a:latin typeface="Times New Roman" pitchFamily="18" charset="0"/>
                <a:cs typeface="Times New Roman" pitchFamily="18" charset="0"/>
              </a:rPr>
              <a:t>Все игроки делятся на две команды «кошки» и «мышки». «Кошки» образуют круг, «мышки» становятся за кругом. «Кошки» поют песенку:</a:t>
            </a:r>
          </a:p>
          <a:p>
            <a:pPr marL="1260475" fontAlgn="auto">
              <a:spcBef>
                <a:spcPts val="0"/>
              </a:spcBef>
              <a:spcAft>
                <a:spcPts val="0"/>
              </a:spcAft>
              <a:defRPr/>
            </a:pPr>
            <a:r>
              <a:rPr lang="ru-RU" sz="2000" i="1" dirty="0">
                <a:latin typeface="Times New Roman" pitchFamily="18" charset="0"/>
                <a:cs typeface="Times New Roman" pitchFamily="18" charset="0"/>
              </a:rPr>
              <a:t>Ах как мыши надоели</a:t>
            </a:r>
          </a:p>
          <a:p>
            <a:pPr marL="1260475" fontAlgn="auto">
              <a:spcBef>
                <a:spcPts val="0"/>
              </a:spcBef>
              <a:spcAft>
                <a:spcPts val="0"/>
              </a:spcAft>
              <a:defRPr/>
            </a:pPr>
            <a:r>
              <a:rPr lang="ru-RU" sz="2000" i="1" dirty="0">
                <a:latin typeface="Times New Roman" pitchFamily="18" charset="0"/>
                <a:cs typeface="Times New Roman" pitchFamily="18" charset="0"/>
              </a:rPr>
              <a:t>Развелось их просто страсть </a:t>
            </a:r>
          </a:p>
          <a:p>
            <a:pPr marL="1260475" fontAlgn="auto">
              <a:spcBef>
                <a:spcPts val="0"/>
              </a:spcBef>
              <a:spcAft>
                <a:spcPts val="0"/>
              </a:spcAft>
              <a:defRPr/>
            </a:pPr>
            <a:r>
              <a:rPr lang="ru-RU" sz="2000" i="1" dirty="0">
                <a:latin typeface="Times New Roman" pitchFamily="18" charset="0"/>
                <a:cs typeface="Times New Roman" pitchFamily="18" charset="0"/>
              </a:rPr>
              <a:t>Всё  погрызли, всё поели</a:t>
            </a:r>
          </a:p>
          <a:p>
            <a:pPr marL="1260475" fontAlgn="auto">
              <a:spcBef>
                <a:spcPts val="0"/>
              </a:spcBef>
              <a:spcAft>
                <a:spcPts val="0"/>
              </a:spcAft>
              <a:defRPr/>
            </a:pPr>
            <a:r>
              <a:rPr lang="ru-RU" sz="2000" i="1" dirty="0">
                <a:latin typeface="Times New Roman" pitchFamily="18" charset="0"/>
                <a:cs typeface="Times New Roman" pitchFamily="18" charset="0"/>
              </a:rPr>
              <a:t>Всюду лезут  - вот напасть.</a:t>
            </a:r>
          </a:p>
          <a:p>
            <a:pPr marL="1260475" fontAlgn="auto">
              <a:spcBef>
                <a:spcPts val="0"/>
              </a:spcBef>
              <a:spcAft>
                <a:spcPts val="0"/>
              </a:spcAft>
              <a:defRPr/>
            </a:pPr>
            <a:r>
              <a:rPr lang="ru-RU" sz="2000" i="1" dirty="0">
                <a:latin typeface="Times New Roman" pitchFamily="18" charset="0"/>
                <a:cs typeface="Times New Roman" pitchFamily="18" charset="0"/>
              </a:rPr>
              <a:t>Погодите же, плутовки,</a:t>
            </a:r>
          </a:p>
          <a:p>
            <a:pPr marL="1260475" fontAlgn="auto">
              <a:spcBef>
                <a:spcPts val="0"/>
              </a:spcBef>
              <a:spcAft>
                <a:spcPts val="0"/>
              </a:spcAft>
              <a:defRPr/>
            </a:pPr>
            <a:r>
              <a:rPr lang="ru-RU" sz="2000" i="1" dirty="0">
                <a:latin typeface="Times New Roman" pitchFamily="18" charset="0"/>
                <a:cs typeface="Times New Roman" pitchFamily="18" charset="0"/>
              </a:rPr>
              <a:t>Доберемся мы до вас.</a:t>
            </a:r>
          </a:p>
          <a:p>
            <a:pPr marL="1260475" fontAlgn="auto">
              <a:spcBef>
                <a:spcPts val="0"/>
              </a:spcBef>
              <a:spcAft>
                <a:spcPts val="0"/>
              </a:spcAft>
              <a:defRPr/>
            </a:pPr>
            <a:r>
              <a:rPr lang="ru-RU" sz="2000" i="1" dirty="0">
                <a:latin typeface="Times New Roman" pitchFamily="18" charset="0"/>
                <a:cs typeface="Times New Roman" pitchFamily="18" charset="0"/>
              </a:rPr>
              <a:t>Вот поставим мышеловку </a:t>
            </a:r>
          </a:p>
          <a:p>
            <a:pPr marL="1260475" fontAlgn="auto">
              <a:spcBef>
                <a:spcPts val="0"/>
              </a:spcBef>
              <a:spcAft>
                <a:spcPts val="0"/>
              </a:spcAft>
              <a:defRPr/>
            </a:pPr>
            <a:r>
              <a:rPr lang="ru-RU" sz="2000" i="1" dirty="0">
                <a:latin typeface="Times New Roman" pitchFamily="18" charset="0"/>
                <a:cs typeface="Times New Roman" pitchFamily="18" charset="0"/>
              </a:rPr>
              <a:t>Переловим всех сейчас.</a:t>
            </a:r>
          </a:p>
          <a:p>
            <a:pPr fontAlgn="auto">
              <a:spcBef>
                <a:spcPts val="0"/>
              </a:spcBef>
              <a:spcAft>
                <a:spcPts val="0"/>
              </a:spcAft>
              <a:defRPr/>
            </a:pPr>
            <a:r>
              <a:rPr lang="ru-RU" sz="2000" dirty="0">
                <a:latin typeface="Times New Roman" pitchFamily="18" charset="0"/>
                <a:cs typeface="Times New Roman" pitchFamily="18" charset="0"/>
              </a:rPr>
              <a:t>«Кошки» поднимают руки (открывают мышеловку), «мышки» бегают через круг. По сигналу «хлоп» мышеловка закрывается. </a:t>
            </a:r>
            <a:endParaRPr lang="ru-RU" sz="2000" dirty="0">
              <a:latin typeface="Times New Roman" pitchFamily="18" charset="0"/>
              <a:cs typeface="Times New Roman" pitchFamily="18" charset="0"/>
            </a:endParaRPr>
          </a:p>
        </p:txBody>
      </p:sp>
      <p:pic>
        <p:nvPicPr>
          <p:cNvPr id="29699" name="Picture 3"/>
          <p:cNvPicPr>
            <a:picLocks noChangeAspect="1" noChangeArrowheads="1"/>
          </p:cNvPicPr>
          <p:nvPr/>
        </p:nvPicPr>
        <p:blipFill>
          <a:blip r:embed="rId2"/>
          <a:srcRect/>
          <a:stretch>
            <a:fillRect/>
          </a:stretch>
        </p:blipFill>
        <p:spPr bwMode="auto">
          <a:xfrm>
            <a:off x="6000750" y="4752975"/>
            <a:ext cx="2500313" cy="2105025"/>
          </a:xfrm>
          <a:prstGeom prst="rect">
            <a:avLst/>
          </a:prstGeom>
          <a:noFill/>
          <a:ln w="9525">
            <a:noFill/>
            <a:miter lim="800000"/>
            <a:headEnd/>
            <a:tailEnd/>
          </a:ln>
        </p:spPr>
      </p:pic>
      <p:sp>
        <p:nvSpPr>
          <p:cNvPr id="29700" name="TextBox 7"/>
          <p:cNvSpPr txBox="1">
            <a:spLocks noChangeArrowheads="1"/>
          </p:cNvSpPr>
          <p:nvPr/>
        </p:nvSpPr>
        <p:spPr bwMode="auto">
          <a:xfrm>
            <a:off x="1000125" y="6143625"/>
            <a:ext cx="1428750" cy="261938"/>
          </a:xfrm>
          <a:prstGeom prst="rect">
            <a:avLst/>
          </a:prstGeom>
          <a:noFill/>
          <a:ln w="9525">
            <a:noFill/>
            <a:miter lim="800000"/>
            <a:headEnd/>
            <a:tailEnd/>
          </a:ln>
        </p:spPr>
        <p:txBody>
          <a:bodyPr>
            <a:spAutoFit/>
          </a:bodyPr>
          <a:lstStyle/>
          <a:p>
            <a:r>
              <a:rPr lang="ru-RU" sz="1100">
                <a:latin typeface="Franklin Gothic Book" pitchFamily="34" charset="0"/>
                <a:hlinkClick r:id="rId3" action="ppaction://hlinkpres?slideindex=9&amp;slidetitle=Слайд 9"/>
              </a:rPr>
              <a:t>Вернуться</a:t>
            </a:r>
            <a:endParaRPr lang="ru-RU" sz="1100">
              <a:latin typeface="Franklin Gothic Boo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p:cNvSpPr txBox="1">
            <a:spLocks noChangeArrowheads="1"/>
          </p:cNvSpPr>
          <p:nvPr/>
        </p:nvSpPr>
        <p:spPr bwMode="auto">
          <a:xfrm>
            <a:off x="1285875" y="214313"/>
            <a:ext cx="5643563" cy="708025"/>
          </a:xfrm>
          <a:prstGeom prst="rect">
            <a:avLst/>
          </a:prstGeom>
          <a:noFill/>
          <a:ln w="9525">
            <a:noFill/>
            <a:miter lim="800000"/>
            <a:headEnd/>
            <a:tailEnd/>
          </a:ln>
        </p:spPr>
        <p:txBody>
          <a:bodyPr>
            <a:spAutoFit/>
          </a:bodyPr>
          <a:lstStyle/>
          <a:p>
            <a:pPr algn="ctr"/>
            <a:r>
              <a:rPr lang="ru-RU" sz="4000">
                <a:solidFill>
                  <a:srgbClr val="000099"/>
                </a:solidFill>
                <a:latin typeface="Comic Sans MS" pitchFamily="66" charset="0"/>
              </a:rPr>
              <a:t>Драматические игры</a:t>
            </a:r>
          </a:p>
        </p:txBody>
      </p:sp>
      <p:sp>
        <p:nvSpPr>
          <p:cNvPr id="6" name="TextBox 5"/>
          <p:cNvSpPr txBox="1"/>
          <p:nvPr/>
        </p:nvSpPr>
        <p:spPr>
          <a:xfrm>
            <a:off x="500063" y="1214438"/>
            <a:ext cx="8143875" cy="3324225"/>
          </a:xfrm>
          <a:prstGeom prst="rect">
            <a:avLst/>
          </a:prstGeom>
          <a:noFill/>
        </p:spPr>
        <p:txBody>
          <a:bodyPr>
            <a:spAutoFit/>
          </a:bodyPr>
          <a:lstStyle/>
          <a:p>
            <a:pPr indent="360363" algn="just" fontAlgn="auto">
              <a:spcBef>
                <a:spcPts val="0"/>
              </a:spcBef>
              <a:spcAft>
                <a:spcPts val="0"/>
              </a:spcAft>
              <a:defRPr/>
            </a:pPr>
            <a:r>
              <a:rPr lang="ru-RU" sz="2400" dirty="0">
                <a:latin typeface="Times New Roman" pitchFamily="18" charset="0"/>
                <a:cs typeface="Times New Roman" pitchFamily="18" charset="0"/>
              </a:rPr>
              <a:t>В основе этих игр лежало действие, развивающееся в диалоге персонажей.</a:t>
            </a:r>
          </a:p>
          <a:p>
            <a:pPr indent="360363" algn="just" fontAlgn="auto">
              <a:spcBef>
                <a:spcPts val="0"/>
              </a:spcBef>
              <a:spcAft>
                <a:spcPts val="0"/>
              </a:spcAft>
              <a:defRPr/>
            </a:pPr>
            <a:r>
              <a:rPr lang="ru-RU" sz="2400" dirty="0">
                <a:latin typeface="Times New Roman" pitchFamily="18" charset="0"/>
                <a:cs typeface="Times New Roman" pitchFamily="18" charset="0"/>
              </a:rPr>
              <a:t>Это маленькие, разыгрываемые детьми пьески, персонажами их могут быть люди, животные, птицы, прием все они сохраняют свои природные качества: силу, храбрость, ум, хитрость, трусливость.</a:t>
            </a:r>
          </a:p>
          <a:p>
            <a:pPr indent="360363" algn="just" fontAlgn="auto">
              <a:spcBef>
                <a:spcPts val="0"/>
              </a:spcBef>
              <a:spcAft>
                <a:spcPts val="0"/>
              </a:spcAft>
              <a:defRPr/>
            </a:pPr>
            <a:r>
              <a:rPr lang="ru-RU" sz="2400" dirty="0">
                <a:latin typeface="Times New Roman" pitchFamily="18" charset="0"/>
                <a:cs typeface="Times New Roman" pitchFamily="18" charset="0"/>
              </a:rPr>
              <a:t>Игра сопровождалась пением песенок, пантомимой</a:t>
            </a:r>
            <a:r>
              <a:rPr lang="ru-RU" sz="2400" dirty="0">
                <a:latin typeface="+mn-lt"/>
                <a:cs typeface="+mn-cs"/>
              </a:rPr>
              <a:t>.</a:t>
            </a:r>
          </a:p>
          <a:p>
            <a:pPr fontAlgn="auto">
              <a:spcBef>
                <a:spcPts val="0"/>
              </a:spcBef>
              <a:spcAft>
                <a:spcPts val="0"/>
              </a:spcAft>
              <a:defRPr/>
            </a:pPr>
            <a:endParaRPr lang="ru-RU" sz="2400" dirty="0">
              <a:latin typeface="Times New Roman" pitchFamily="18" charset="0"/>
              <a:cs typeface="Times New Roman" pitchFamily="18" charset="0"/>
            </a:endParaRPr>
          </a:p>
          <a:p>
            <a:pPr fontAlgn="auto">
              <a:spcBef>
                <a:spcPts val="0"/>
              </a:spcBef>
              <a:spcAft>
                <a:spcPts val="0"/>
              </a:spcAft>
              <a:defRPr/>
            </a:pPr>
            <a:endParaRPr lang="ru-RU" dirty="0">
              <a:latin typeface="+mn-lt"/>
              <a:cs typeface="+mn-cs"/>
            </a:endParaRPr>
          </a:p>
        </p:txBody>
      </p:sp>
      <p:pic>
        <p:nvPicPr>
          <p:cNvPr id="30723" name="Picture 1"/>
          <p:cNvPicPr>
            <a:picLocks noChangeAspect="1" noChangeArrowheads="1"/>
          </p:cNvPicPr>
          <p:nvPr/>
        </p:nvPicPr>
        <p:blipFill>
          <a:blip r:embed="rId2"/>
          <a:srcRect/>
          <a:stretch>
            <a:fillRect/>
          </a:stretch>
        </p:blipFill>
        <p:spPr bwMode="auto">
          <a:xfrm>
            <a:off x="4643438" y="3616325"/>
            <a:ext cx="4500562" cy="3241675"/>
          </a:xfrm>
          <a:prstGeom prst="rect">
            <a:avLst/>
          </a:prstGeom>
          <a:noFill/>
          <a:ln w="9525">
            <a:noFill/>
            <a:miter lim="800000"/>
            <a:headEnd/>
            <a:tailEnd/>
          </a:ln>
        </p:spPr>
      </p:pic>
      <p:sp>
        <p:nvSpPr>
          <p:cNvPr id="30724" name="TextBox 4"/>
          <p:cNvSpPr txBox="1">
            <a:spLocks noChangeArrowheads="1"/>
          </p:cNvSpPr>
          <p:nvPr/>
        </p:nvSpPr>
        <p:spPr bwMode="auto">
          <a:xfrm>
            <a:off x="500063" y="6215063"/>
            <a:ext cx="1785937" cy="261937"/>
          </a:xfrm>
          <a:prstGeom prst="rect">
            <a:avLst/>
          </a:prstGeom>
          <a:noFill/>
          <a:ln w="9525">
            <a:noFill/>
            <a:miter lim="800000"/>
            <a:headEnd/>
            <a:tailEnd/>
          </a:ln>
        </p:spPr>
        <p:txBody>
          <a:bodyPr>
            <a:spAutoFit/>
          </a:bodyPr>
          <a:lstStyle/>
          <a:p>
            <a:r>
              <a:rPr lang="ru-RU" sz="1100">
                <a:latin typeface="Franklin Gothic Book" pitchFamily="34" charset="0"/>
                <a:hlinkClick r:id="rId3" action="ppaction://hlinkpres?slideindex=9&amp;slidetitle=Слайд 9"/>
              </a:rPr>
              <a:t>Вернуться</a:t>
            </a:r>
            <a:endParaRPr lang="ru-RU" sz="1100">
              <a:latin typeface="Franklin Gothic Boo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txBox="1">
            <a:spLocks noChangeArrowheads="1"/>
          </p:cNvSpPr>
          <p:nvPr/>
        </p:nvSpPr>
        <p:spPr bwMode="auto">
          <a:xfrm>
            <a:off x="1714500" y="214313"/>
            <a:ext cx="4572000"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Бытовые игры</a:t>
            </a:r>
          </a:p>
        </p:txBody>
      </p:sp>
      <p:sp>
        <p:nvSpPr>
          <p:cNvPr id="6" name="TextBox 5"/>
          <p:cNvSpPr txBox="1"/>
          <p:nvPr/>
        </p:nvSpPr>
        <p:spPr>
          <a:xfrm>
            <a:off x="642938" y="1285875"/>
            <a:ext cx="8072437" cy="2816225"/>
          </a:xfrm>
          <a:prstGeom prst="rect">
            <a:avLst/>
          </a:prstGeom>
          <a:noFill/>
        </p:spPr>
        <p:txBody>
          <a:bodyPr>
            <a:spAutoFit/>
          </a:bodyPr>
          <a:lstStyle/>
          <a:p>
            <a:pPr indent="360363" algn="just" fontAlgn="auto">
              <a:spcBef>
                <a:spcPts val="0"/>
              </a:spcBef>
              <a:spcAft>
                <a:spcPts val="0"/>
              </a:spcAft>
              <a:defRPr/>
            </a:pPr>
            <a:r>
              <a:rPr lang="ru-RU" sz="2400" dirty="0">
                <a:latin typeface="Times New Roman" pitchFamily="18" charset="0"/>
                <a:cs typeface="Times New Roman" pitchFamily="18" charset="0"/>
              </a:rPr>
              <a:t>Игры, отражающие повседневные занятия наших предков - «Быт русского народа» . </a:t>
            </a:r>
          </a:p>
          <a:p>
            <a:pPr indent="360363" algn="just" fontAlgn="auto">
              <a:spcBef>
                <a:spcPts val="0"/>
              </a:spcBef>
              <a:spcAft>
                <a:spcPts val="0"/>
              </a:spcAft>
              <a:defRPr/>
            </a:pPr>
            <a:endParaRPr lang="ru-RU" sz="1100" dirty="0">
              <a:latin typeface="Times New Roman" pitchFamily="18" charset="0"/>
              <a:cs typeface="Times New Roman" pitchFamily="18" charset="0"/>
            </a:endParaRPr>
          </a:p>
          <a:p>
            <a:pPr indent="360363" algn="just" fontAlgn="auto">
              <a:spcBef>
                <a:spcPts val="0"/>
              </a:spcBef>
              <a:spcAft>
                <a:spcPts val="0"/>
              </a:spcAft>
              <a:defRPr/>
            </a:pPr>
            <a:r>
              <a:rPr lang="ru-RU" sz="2000" dirty="0">
                <a:latin typeface="Times New Roman" pitchFamily="18" charset="0"/>
                <a:cs typeface="Times New Roman" pitchFamily="18" charset="0"/>
              </a:rPr>
              <a:t>Это такие игры как: «Дедушка-рожок», «Домики», «Ворота», «Встречный бой», «Заря», «Корзинки», «Каравай», «Невод», «Охотники и утки», «Ловись рыбка». «Птицелов», «Рыбаки», </a:t>
            </a:r>
            <a:r>
              <a:rPr lang="ru-RU" sz="2000" dirty="0">
                <a:solidFill>
                  <a:srgbClr val="FF0000"/>
                </a:solidFill>
                <a:latin typeface="Comic Sans MS" pitchFamily="66" charset="0"/>
                <a:cs typeface="Times New Roman" pitchFamily="18" charset="0"/>
                <a:hlinkClick r:id="rId2" action="ppaction://hlinkpres?slideindex=20&amp;slidetitle=Слайд 20"/>
              </a:rPr>
              <a:t>«Удочка»</a:t>
            </a:r>
            <a:r>
              <a:rPr lang="ru-RU" sz="2000" dirty="0">
                <a:latin typeface="Times New Roman" pitchFamily="18" charset="0"/>
                <a:cs typeface="Times New Roman" pitchFamily="18" charset="0"/>
                <a:hlinkClick r:id="rId2" action="ppaction://hlinkpres?slideindex=20&amp;slidetitle=Слайд 20"/>
              </a:rPr>
              <a:t>,</a:t>
            </a:r>
            <a:r>
              <a:rPr lang="ru-RU" sz="2000" dirty="0">
                <a:solidFill>
                  <a:srgbClr val="FF0000"/>
                </a:solidFill>
                <a:latin typeface="Comic Sans MS" pitchFamily="66" charset="0"/>
                <a:cs typeface="Times New Roman" pitchFamily="18" charset="0"/>
                <a:hlinkClick r:id="rId2" action="ppaction://hlinkpres?slideindex=20&amp;slidetitle=Слайд 20"/>
              </a:rPr>
              <a:t> </a:t>
            </a:r>
            <a:r>
              <a:rPr lang="ru-RU" sz="2000" dirty="0">
                <a:latin typeface="Times New Roman" pitchFamily="18" charset="0"/>
                <a:cs typeface="Times New Roman" pitchFamily="18" charset="0"/>
              </a:rPr>
              <a:t>«Продаем горшки», «Защита укрепления», «Захват флага», «Шишки, желуди, орехи», а также различные их варианты.</a:t>
            </a:r>
          </a:p>
          <a:p>
            <a:pPr fontAlgn="auto">
              <a:spcBef>
                <a:spcPts val="0"/>
              </a:spcBef>
              <a:spcAft>
                <a:spcPts val="0"/>
              </a:spcAft>
              <a:defRPr/>
            </a:pPr>
            <a:endParaRPr lang="ru-RU" dirty="0">
              <a:latin typeface="+mn-lt"/>
              <a:cs typeface="+mn-cs"/>
            </a:endParaRPr>
          </a:p>
        </p:txBody>
      </p:sp>
      <p:pic>
        <p:nvPicPr>
          <p:cNvPr id="31747" name="Picture 2"/>
          <p:cNvPicPr>
            <a:picLocks noChangeAspect="1" noChangeArrowheads="1"/>
          </p:cNvPicPr>
          <p:nvPr/>
        </p:nvPicPr>
        <p:blipFill>
          <a:blip r:embed="rId3"/>
          <a:srcRect l="11250" t="13512" r="25211" b="17560"/>
          <a:stretch>
            <a:fillRect/>
          </a:stretch>
        </p:blipFill>
        <p:spPr bwMode="auto">
          <a:xfrm>
            <a:off x="5143500" y="3668713"/>
            <a:ext cx="3214688" cy="290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571500" y="1500188"/>
            <a:ext cx="7929563" cy="1570037"/>
          </a:xfrm>
          <a:prstGeom prst="rect">
            <a:avLst/>
          </a:prstGeom>
          <a:noFill/>
          <a:ln w="9525">
            <a:noFill/>
            <a:miter lim="800000"/>
            <a:headEnd/>
            <a:tailEnd/>
          </a:ln>
        </p:spPr>
        <p:txBody>
          <a:bodyPr>
            <a:spAutoFit/>
          </a:bodyPr>
          <a:lstStyle/>
          <a:p>
            <a:r>
              <a:rPr lang="ru-RU" sz="3200" i="1">
                <a:latin typeface="Times New Roman" pitchFamily="18" charset="0"/>
                <a:cs typeface="Times New Roman" pitchFamily="18" charset="0"/>
              </a:rPr>
              <a:t>«Игра есть потребность растущего детского организма…»</a:t>
            </a:r>
            <a:r>
              <a:rPr lang="ru-RU" sz="3200">
                <a:latin typeface="Times New Roman" pitchFamily="18" charset="0"/>
                <a:cs typeface="Times New Roman" pitchFamily="18" charset="0"/>
              </a:rPr>
              <a:t>                                                             </a:t>
            </a:r>
          </a:p>
          <a:p>
            <a:r>
              <a:rPr lang="ru-RU" sz="3200">
                <a:latin typeface="Times New Roman" pitchFamily="18" charset="0"/>
                <a:cs typeface="Times New Roman" pitchFamily="18" charset="0"/>
              </a:rPr>
              <a:t>                                               </a:t>
            </a:r>
            <a:r>
              <a:rPr lang="ru-RU" sz="2800">
                <a:latin typeface="Times New Roman" pitchFamily="18" charset="0"/>
                <a:cs typeface="Times New Roman" pitchFamily="18" charset="0"/>
              </a:rPr>
              <a:t>Н.К. Крупская</a:t>
            </a:r>
          </a:p>
        </p:txBody>
      </p:sp>
      <p:pic>
        <p:nvPicPr>
          <p:cNvPr id="14338" name="Picture 2"/>
          <p:cNvPicPr>
            <a:picLocks noChangeAspect="1" noChangeArrowheads="1"/>
          </p:cNvPicPr>
          <p:nvPr/>
        </p:nvPicPr>
        <p:blipFill>
          <a:blip r:embed="rId2"/>
          <a:srcRect/>
          <a:stretch>
            <a:fillRect/>
          </a:stretch>
        </p:blipFill>
        <p:spPr bwMode="auto">
          <a:xfrm>
            <a:off x="1143000" y="4357688"/>
            <a:ext cx="2071688" cy="2071687"/>
          </a:xfrm>
          <a:prstGeom prst="rect">
            <a:avLst/>
          </a:prstGeom>
          <a:noFill/>
          <a:ln w="9525">
            <a:noFill/>
            <a:miter lim="800000"/>
            <a:headEnd/>
            <a:tailEnd/>
          </a:ln>
        </p:spPr>
      </p:pic>
      <p:pic>
        <p:nvPicPr>
          <p:cNvPr id="14339" name="Picture 3"/>
          <p:cNvPicPr>
            <a:picLocks noChangeAspect="1" noChangeArrowheads="1"/>
          </p:cNvPicPr>
          <p:nvPr/>
        </p:nvPicPr>
        <p:blipFill>
          <a:blip r:embed="rId3"/>
          <a:srcRect/>
          <a:stretch>
            <a:fillRect/>
          </a:stretch>
        </p:blipFill>
        <p:spPr bwMode="auto">
          <a:xfrm>
            <a:off x="3214688" y="3286125"/>
            <a:ext cx="3429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p:cNvSpPr txBox="1">
            <a:spLocks noChangeArrowheads="1"/>
          </p:cNvSpPr>
          <p:nvPr/>
        </p:nvSpPr>
        <p:spPr bwMode="auto">
          <a:xfrm>
            <a:off x="714375" y="1500188"/>
            <a:ext cx="7786688" cy="2678112"/>
          </a:xfrm>
          <a:prstGeom prst="rect">
            <a:avLst/>
          </a:prstGeom>
          <a:noFill/>
          <a:ln w="9525">
            <a:noFill/>
            <a:miter lim="800000"/>
            <a:headEnd/>
            <a:tailEnd/>
          </a:ln>
        </p:spPr>
        <p:txBody>
          <a:bodyPr>
            <a:spAutoFit/>
          </a:bodyPr>
          <a:lstStyle/>
          <a:p>
            <a:pPr indent="263525" algn="just"/>
            <a:r>
              <a:rPr lang="ru-RU">
                <a:latin typeface="Franklin Gothic Book" pitchFamily="34" charset="0"/>
              </a:rPr>
              <a:t> </a:t>
            </a:r>
            <a:r>
              <a:rPr lang="ru-RU" sz="2400">
                <a:latin typeface="Times New Roman" pitchFamily="18" charset="0"/>
                <a:cs typeface="Times New Roman" pitchFamily="18" charset="0"/>
              </a:rPr>
              <a:t>Все игроки образуют круг. Выбирается один водящий, который становится в центр круга. Водящий берет веревочку и начинает вращать ее. Задача всех игроков перепрыгнуть через веревочку и не быть пойманными. Те кто попался на удочку, выбывают из игры и выходят за пределы круга . Игра проводится до тех пор пока в кругу не  останутся самый ловкие  и прыгучие.</a:t>
            </a:r>
          </a:p>
        </p:txBody>
      </p:sp>
      <p:sp>
        <p:nvSpPr>
          <p:cNvPr id="32770" name="TextBox 4"/>
          <p:cNvSpPr txBox="1">
            <a:spLocks noChangeArrowheads="1"/>
          </p:cNvSpPr>
          <p:nvPr/>
        </p:nvSpPr>
        <p:spPr bwMode="auto">
          <a:xfrm>
            <a:off x="2071688" y="214313"/>
            <a:ext cx="4572000"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«Удочка»</a:t>
            </a:r>
          </a:p>
        </p:txBody>
      </p:sp>
      <p:pic>
        <p:nvPicPr>
          <p:cNvPr id="32771" name="Picture 2"/>
          <p:cNvPicPr>
            <a:picLocks noChangeAspect="1" noChangeArrowheads="1"/>
          </p:cNvPicPr>
          <p:nvPr/>
        </p:nvPicPr>
        <p:blipFill>
          <a:blip r:embed="rId2"/>
          <a:srcRect/>
          <a:stretch>
            <a:fillRect/>
          </a:stretch>
        </p:blipFill>
        <p:spPr bwMode="auto">
          <a:xfrm>
            <a:off x="5857875" y="4214813"/>
            <a:ext cx="2706688" cy="2333625"/>
          </a:xfrm>
          <a:prstGeom prst="rect">
            <a:avLst/>
          </a:prstGeom>
          <a:noFill/>
          <a:ln w="9525">
            <a:noFill/>
            <a:miter lim="800000"/>
            <a:headEnd/>
            <a:tailEnd/>
          </a:ln>
        </p:spPr>
      </p:pic>
      <p:sp>
        <p:nvSpPr>
          <p:cNvPr id="32772" name="TextBox 6"/>
          <p:cNvSpPr txBox="1">
            <a:spLocks noChangeArrowheads="1"/>
          </p:cNvSpPr>
          <p:nvPr/>
        </p:nvSpPr>
        <p:spPr bwMode="auto">
          <a:xfrm>
            <a:off x="785813" y="6143625"/>
            <a:ext cx="1857375" cy="261938"/>
          </a:xfrm>
          <a:prstGeom prst="rect">
            <a:avLst/>
          </a:prstGeom>
          <a:noFill/>
          <a:ln w="9525">
            <a:noFill/>
            <a:miter lim="800000"/>
            <a:headEnd/>
            <a:tailEnd/>
          </a:ln>
        </p:spPr>
        <p:txBody>
          <a:bodyPr>
            <a:spAutoFit/>
          </a:bodyPr>
          <a:lstStyle/>
          <a:p>
            <a:r>
              <a:rPr lang="ru-RU" sz="1100">
                <a:latin typeface="Franklin Gothic Book" pitchFamily="34" charset="0"/>
                <a:hlinkClick r:id="rId3" action="ppaction://hlinkpres?slideindex=9&amp;slidetitle=Слайд 9"/>
              </a:rPr>
              <a:t>Вернуться</a:t>
            </a:r>
            <a:endParaRPr lang="ru-RU" sz="1100">
              <a:latin typeface="Franklin Gothic Boo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1428750" y="214313"/>
            <a:ext cx="6357938" cy="708025"/>
          </a:xfrm>
          <a:prstGeom prst="rect">
            <a:avLst/>
          </a:prstGeom>
          <a:noFill/>
          <a:ln w="9525">
            <a:noFill/>
            <a:miter lim="800000"/>
            <a:headEnd/>
            <a:tailEnd/>
          </a:ln>
        </p:spPr>
        <p:txBody>
          <a:bodyPr>
            <a:spAutoFit/>
          </a:bodyPr>
          <a:lstStyle/>
          <a:p>
            <a:pPr algn="ctr"/>
            <a:r>
              <a:rPr lang="ru-RU" sz="4000">
                <a:solidFill>
                  <a:srgbClr val="000099"/>
                </a:solidFill>
                <a:latin typeface="Comic Sans MS" pitchFamily="66" charset="0"/>
              </a:rPr>
              <a:t>Состязательные  игры</a:t>
            </a:r>
          </a:p>
        </p:txBody>
      </p:sp>
      <p:sp>
        <p:nvSpPr>
          <p:cNvPr id="33794" name="TextBox 5"/>
          <p:cNvSpPr txBox="1">
            <a:spLocks noChangeArrowheads="1"/>
          </p:cNvSpPr>
          <p:nvPr/>
        </p:nvSpPr>
        <p:spPr bwMode="auto">
          <a:xfrm>
            <a:off x="285750" y="1071563"/>
            <a:ext cx="8501063" cy="3724275"/>
          </a:xfrm>
          <a:prstGeom prst="rect">
            <a:avLst/>
          </a:prstGeom>
          <a:noFill/>
          <a:ln w="9525">
            <a:noFill/>
            <a:miter lim="800000"/>
            <a:headEnd/>
            <a:tailEnd/>
          </a:ln>
        </p:spPr>
        <p:txBody>
          <a:bodyPr>
            <a:spAutoFit/>
          </a:bodyPr>
          <a:lstStyle/>
          <a:p>
            <a:pPr indent="263525" algn="just"/>
            <a:r>
              <a:rPr lang="ru-RU" sz="2000">
                <a:latin typeface="Times New Roman" pitchFamily="18" charset="0"/>
                <a:cs typeface="Times New Roman" pitchFamily="18" charset="0"/>
              </a:rPr>
              <a:t>Игры, отражающие  стремление детей стать сильнее, победить всех.</a:t>
            </a:r>
          </a:p>
          <a:p>
            <a:pPr indent="263525" algn="just"/>
            <a:r>
              <a:rPr lang="ru-RU" sz="2000">
                <a:latin typeface="Times New Roman" pitchFamily="18" charset="0"/>
                <a:cs typeface="Times New Roman" pitchFamily="18" charset="0"/>
              </a:rPr>
              <a:t>Как тут не вспомнить о легендарных русских богатырях, которые не уступали ранее в популярности современным киногероям. Состязание может быть простым, например, в беге, прыжках, в ловкости, и усложненным, то есть с применением какого-либо инвентаря: веревок, мячей, шаров, палок, камешков.</a:t>
            </a:r>
          </a:p>
          <a:p>
            <a:pPr indent="263525" algn="just"/>
            <a:endParaRPr lang="ru-RU" sz="800">
              <a:latin typeface="Times New Roman" pitchFamily="18" charset="0"/>
              <a:cs typeface="Times New Roman" pitchFamily="18" charset="0"/>
            </a:endParaRPr>
          </a:p>
          <a:p>
            <a:pPr indent="263525" algn="just"/>
            <a:r>
              <a:rPr lang="ru-RU">
                <a:latin typeface="Times New Roman" pitchFamily="18" charset="0"/>
                <a:cs typeface="Times New Roman" pitchFamily="18" charset="0"/>
              </a:rPr>
              <a:t>В этом разделе применяются игры: «Единоборство» (в различных положениях, с различным инвентарем), «Тяни в круг», «Бой петухов», «Достань камешек», «Перетяни за черту», «Тяни за булавы», «Борящаяся цепь», «Цепи кованы», «Перетягивание каната», «Перетягивание прыжками», «Вытолкни за круг». «Защита укрепления», «Сильный бросок», «Каждый против каждого», «Бои на бревне» и их различные варианты.</a:t>
            </a:r>
          </a:p>
        </p:txBody>
      </p:sp>
      <p:pic>
        <p:nvPicPr>
          <p:cNvPr id="33795" name="Picture 2"/>
          <p:cNvPicPr>
            <a:picLocks noChangeAspect="1" noChangeArrowheads="1"/>
          </p:cNvPicPr>
          <p:nvPr/>
        </p:nvPicPr>
        <p:blipFill>
          <a:blip r:embed="rId2"/>
          <a:srcRect t="11703" b="9459"/>
          <a:stretch>
            <a:fillRect/>
          </a:stretch>
        </p:blipFill>
        <p:spPr bwMode="auto">
          <a:xfrm>
            <a:off x="4071938" y="4832350"/>
            <a:ext cx="4606925" cy="2025650"/>
          </a:xfrm>
          <a:prstGeom prst="rect">
            <a:avLst/>
          </a:prstGeom>
          <a:noFill/>
          <a:ln w="9525">
            <a:noFill/>
            <a:miter lim="800000"/>
            <a:headEnd/>
            <a:tailEnd/>
          </a:ln>
        </p:spPr>
      </p:pic>
      <p:sp>
        <p:nvSpPr>
          <p:cNvPr id="33796" name="TextBox 4"/>
          <p:cNvSpPr txBox="1">
            <a:spLocks noChangeArrowheads="1"/>
          </p:cNvSpPr>
          <p:nvPr/>
        </p:nvSpPr>
        <p:spPr bwMode="auto">
          <a:xfrm>
            <a:off x="1143000" y="6286500"/>
            <a:ext cx="1357313" cy="261938"/>
          </a:xfrm>
          <a:prstGeom prst="rect">
            <a:avLst/>
          </a:prstGeom>
          <a:noFill/>
          <a:ln w="9525">
            <a:noFill/>
            <a:miter lim="800000"/>
            <a:headEnd/>
            <a:tailEnd/>
          </a:ln>
        </p:spPr>
        <p:txBody>
          <a:bodyPr>
            <a:spAutoFit/>
          </a:bodyPr>
          <a:lstStyle/>
          <a:p>
            <a:r>
              <a:rPr lang="ru-RU" sz="1100">
                <a:latin typeface="Franklin Gothic Book" pitchFamily="34" charset="0"/>
                <a:hlinkClick r:id="rId3" action="ppaction://hlinkpres?slideindex=9&amp;slidetitle=Слайд 9"/>
              </a:rPr>
              <a:t>Вернуться</a:t>
            </a:r>
            <a:endParaRPr lang="ru-RU" sz="1100">
              <a:latin typeface="Franklin Gothic Boo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3"/>
          <p:cNvSpPr txBox="1">
            <a:spLocks noChangeArrowheads="1"/>
          </p:cNvSpPr>
          <p:nvPr/>
        </p:nvSpPr>
        <p:spPr bwMode="auto">
          <a:xfrm>
            <a:off x="1785938" y="214313"/>
            <a:ext cx="6000750"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Сезонно-обрядовые</a:t>
            </a:r>
          </a:p>
        </p:txBody>
      </p:sp>
      <p:sp>
        <p:nvSpPr>
          <p:cNvPr id="34818" name="TextBox 4"/>
          <p:cNvSpPr txBox="1">
            <a:spLocks noChangeArrowheads="1"/>
          </p:cNvSpPr>
          <p:nvPr/>
        </p:nvSpPr>
        <p:spPr bwMode="auto">
          <a:xfrm>
            <a:off x="785813" y="1500188"/>
            <a:ext cx="7715250" cy="1816100"/>
          </a:xfrm>
          <a:prstGeom prst="rect">
            <a:avLst/>
          </a:prstGeom>
          <a:noFill/>
          <a:ln w="9525">
            <a:noFill/>
            <a:miter lim="800000"/>
            <a:headEnd/>
            <a:tailEnd/>
          </a:ln>
        </p:spPr>
        <p:txBody>
          <a:bodyPr>
            <a:spAutoFit/>
          </a:bodyPr>
          <a:lstStyle/>
          <a:p>
            <a:pPr indent="179388" algn="just">
              <a:buFont typeface="Wingdings" pitchFamily="2" charset="2"/>
              <a:buChar char="ü"/>
            </a:pPr>
            <a:r>
              <a:rPr lang="ru-RU" sz="2400">
                <a:latin typeface="Times New Roman" pitchFamily="18" charset="0"/>
                <a:cs typeface="Times New Roman" pitchFamily="18" charset="0"/>
              </a:rPr>
              <a:t> Игры проводятся в определенное время года </a:t>
            </a:r>
          </a:p>
          <a:p>
            <a:pPr indent="179388" algn="just">
              <a:buFont typeface="Wingdings" pitchFamily="2" charset="2"/>
              <a:buChar char="ü"/>
            </a:pPr>
            <a:r>
              <a:rPr lang="ru-RU" sz="2400">
                <a:latin typeface="Times New Roman" pitchFamily="18" charset="0"/>
                <a:cs typeface="Times New Roman" pitchFamily="18" charset="0"/>
              </a:rPr>
              <a:t> Соответствуют русским народным праздникам.</a:t>
            </a:r>
          </a:p>
          <a:p>
            <a:pPr indent="179388" algn="just">
              <a:buFont typeface="Wingdings" pitchFamily="2" charset="2"/>
              <a:buChar char="ü"/>
            </a:pPr>
            <a:endParaRPr lang="ru-RU" sz="2400">
              <a:latin typeface="Times New Roman" pitchFamily="18" charset="0"/>
              <a:cs typeface="Times New Roman" pitchFamily="18" charset="0"/>
            </a:endParaRPr>
          </a:p>
          <a:p>
            <a:pPr indent="179388" algn="just"/>
            <a:r>
              <a:rPr lang="ru-RU" sz="2000">
                <a:latin typeface="Times New Roman" pitchFamily="18" charset="0"/>
                <a:cs typeface="Times New Roman" pitchFamily="18" charset="0"/>
              </a:rPr>
              <a:t>К таким играм относятся: </a:t>
            </a:r>
            <a:r>
              <a:rPr lang="ru-RU" sz="2000">
                <a:solidFill>
                  <a:srgbClr val="FF3300"/>
                </a:solidFill>
                <a:latin typeface="Comic Sans MS" pitchFamily="66" charset="0"/>
                <a:cs typeface="Times New Roman" pitchFamily="18" charset="0"/>
                <a:hlinkClick r:id="rId2" action="ppaction://hlinkpres?slideindex=23&amp;slidetitle=Слайд 23"/>
              </a:rPr>
              <a:t>«Катание яиц», </a:t>
            </a:r>
            <a:r>
              <a:rPr lang="ru-RU" sz="2000">
                <a:latin typeface="Times New Roman" pitchFamily="18" charset="0"/>
                <a:cs typeface="Times New Roman" pitchFamily="18" charset="0"/>
              </a:rPr>
              <a:t>«Заря», «Петушки», «У Салохи», «Богатырское двоеборье» и другие.  </a:t>
            </a:r>
          </a:p>
        </p:txBody>
      </p:sp>
      <p:pic>
        <p:nvPicPr>
          <p:cNvPr id="6146" name="Picture 2"/>
          <p:cNvPicPr>
            <a:picLocks noChangeAspect="1" noChangeArrowheads="1"/>
          </p:cNvPicPr>
          <p:nvPr/>
        </p:nvPicPr>
        <p:blipFill>
          <a:blip r:embed="rId3" cstate="print"/>
          <a:srcRect l="1629" t="4635" r="2279"/>
          <a:stretch>
            <a:fillRect/>
          </a:stretch>
        </p:blipFill>
        <p:spPr bwMode="auto">
          <a:xfrm>
            <a:off x="4357686" y="3714752"/>
            <a:ext cx="4214842" cy="29398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3"/>
          <p:cNvSpPr>
            <a:spLocks noChangeArrowheads="1"/>
          </p:cNvSpPr>
          <p:nvPr/>
        </p:nvSpPr>
        <p:spPr bwMode="auto">
          <a:xfrm>
            <a:off x="785813" y="1500188"/>
            <a:ext cx="7786687" cy="1570037"/>
          </a:xfrm>
          <a:prstGeom prst="rect">
            <a:avLst/>
          </a:prstGeom>
          <a:noFill/>
          <a:ln w="9525">
            <a:noFill/>
            <a:miter lim="800000"/>
            <a:headEnd/>
            <a:tailEnd/>
          </a:ln>
        </p:spPr>
        <p:txBody>
          <a:bodyPr>
            <a:spAutoFit/>
          </a:bodyPr>
          <a:lstStyle/>
          <a:p>
            <a:pPr indent="263525" algn="just"/>
            <a:r>
              <a:rPr lang="ru-RU" sz="2400">
                <a:latin typeface="Times New Roman" pitchFamily="18" charset="0"/>
                <a:cs typeface="Times New Roman" pitchFamily="18" charset="0"/>
              </a:rPr>
              <a:t>Для игры нужно 2 и более игроков. </a:t>
            </a:r>
          </a:p>
          <a:p>
            <a:pPr indent="263525" algn="just"/>
            <a:r>
              <a:rPr lang="ru-RU" sz="2400">
                <a:latin typeface="Times New Roman" pitchFamily="18" charset="0"/>
                <a:cs typeface="Times New Roman" pitchFamily="18" charset="0"/>
              </a:rPr>
              <a:t>Первый игрок скатывает свое яйцо с горки. Задача каждого игрока – постараться скатить свое яйцо как можно дальше. </a:t>
            </a:r>
          </a:p>
        </p:txBody>
      </p:sp>
      <p:sp>
        <p:nvSpPr>
          <p:cNvPr id="35842" name="TextBox 4"/>
          <p:cNvSpPr txBox="1">
            <a:spLocks noChangeArrowheads="1"/>
          </p:cNvSpPr>
          <p:nvPr/>
        </p:nvSpPr>
        <p:spPr bwMode="auto">
          <a:xfrm>
            <a:off x="714375" y="214313"/>
            <a:ext cx="7215188" cy="708025"/>
          </a:xfrm>
          <a:prstGeom prst="rect">
            <a:avLst/>
          </a:prstGeom>
          <a:noFill/>
          <a:ln w="9525">
            <a:noFill/>
            <a:miter lim="800000"/>
            <a:headEnd/>
            <a:tailEnd/>
          </a:ln>
        </p:spPr>
        <p:txBody>
          <a:bodyPr>
            <a:spAutoFit/>
          </a:bodyPr>
          <a:lstStyle/>
          <a:p>
            <a:pPr algn="ctr"/>
            <a:r>
              <a:rPr lang="ru-RU" sz="4000">
                <a:solidFill>
                  <a:srgbClr val="FF0000"/>
                </a:solidFill>
                <a:latin typeface="Comic Sans MS" pitchFamily="66" charset="0"/>
              </a:rPr>
              <a:t>«Катание яиц» </a:t>
            </a:r>
            <a:r>
              <a:rPr lang="ru-RU" sz="3200">
                <a:solidFill>
                  <a:srgbClr val="FF0000"/>
                </a:solidFill>
                <a:latin typeface="Comic Sans MS" pitchFamily="66" charset="0"/>
              </a:rPr>
              <a:t>(Каталочки)</a:t>
            </a:r>
          </a:p>
        </p:txBody>
      </p:sp>
      <p:sp>
        <p:nvSpPr>
          <p:cNvPr id="35843" name="TextBox 6"/>
          <p:cNvSpPr txBox="1">
            <a:spLocks noChangeArrowheads="1"/>
          </p:cNvSpPr>
          <p:nvPr/>
        </p:nvSpPr>
        <p:spPr bwMode="auto">
          <a:xfrm>
            <a:off x="785813" y="6286500"/>
            <a:ext cx="1571625" cy="261938"/>
          </a:xfrm>
          <a:prstGeom prst="rect">
            <a:avLst/>
          </a:prstGeom>
          <a:noFill/>
          <a:ln w="9525">
            <a:noFill/>
            <a:miter lim="800000"/>
            <a:headEnd/>
            <a:tailEnd/>
          </a:ln>
        </p:spPr>
        <p:txBody>
          <a:bodyPr>
            <a:spAutoFit/>
          </a:bodyPr>
          <a:lstStyle/>
          <a:p>
            <a:r>
              <a:rPr lang="ru-RU" sz="1100">
                <a:latin typeface="Franklin Gothic Book" pitchFamily="34" charset="0"/>
                <a:hlinkClick r:id="rId2" action="ppaction://hlinkpres?slideindex=9&amp;slidetitle=Слайд 9"/>
              </a:rPr>
              <a:t>Вернуться</a:t>
            </a:r>
            <a:endParaRPr lang="ru-RU" sz="1100">
              <a:latin typeface="Franklin Gothic Book" pitchFamily="34" charset="0"/>
            </a:endParaRPr>
          </a:p>
        </p:txBody>
      </p:sp>
      <p:pic>
        <p:nvPicPr>
          <p:cNvPr id="35844" name="Picture 2"/>
          <p:cNvPicPr>
            <a:picLocks noChangeAspect="1" noChangeArrowheads="1"/>
          </p:cNvPicPr>
          <p:nvPr/>
        </p:nvPicPr>
        <p:blipFill>
          <a:blip r:embed="rId3"/>
          <a:srcRect/>
          <a:stretch>
            <a:fillRect/>
          </a:stretch>
        </p:blipFill>
        <p:spPr bwMode="auto">
          <a:xfrm>
            <a:off x="2786063" y="3071813"/>
            <a:ext cx="5740400" cy="364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643998" cy="4786346"/>
          </a:xfrm>
        </p:spPr>
        <p:txBody>
          <a:bodyPr>
            <a:noAutofit/>
          </a:bodyPr>
          <a:lstStyle/>
          <a:p>
            <a:pPr indent="442913" algn="just" fontAlgn="auto">
              <a:spcAft>
                <a:spcPts val="0"/>
              </a:spcAft>
              <a:defRPr/>
            </a:pPr>
            <a:r>
              <a:rPr lang="ru-RU" sz="3200" cap="none" dirty="0" smtClean="0">
                <a:solidFill>
                  <a:schemeClr val="tx1"/>
                </a:solidFill>
                <a:effectLst/>
                <a:latin typeface="Times New Roman" pitchFamily="18" charset="0"/>
                <a:ea typeface="Calibri" pitchFamily="34" charset="0"/>
                <a:cs typeface="Times New Roman" pitchFamily="18" charset="0"/>
              </a:rPr>
              <a:t>Использование русских народных игр в воспитании дошкольников помогает духовному  совершенствованию  личности ребенка, расширению его историко-культурного кругозора и повышению уровня национального самосознания.</a:t>
            </a:r>
            <a:r>
              <a:rPr lang="ru-RU" cap="none" dirty="0" smtClean="0">
                <a:solidFill>
                  <a:schemeClr val="tx1"/>
                </a:solidFill>
                <a:effectLst/>
                <a:latin typeface="Arial" pitchFamily="34" charset="0"/>
              </a:rPr>
              <a:t/>
            </a:r>
            <a:br>
              <a:rPr lang="ru-RU" cap="none" dirty="0" smtClean="0">
                <a:solidFill>
                  <a:schemeClr val="tx1"/>
                </a:solidFill>
                <a:effectLst/>
                <a:latin typeface="Arial" pitchFamily="34" charset="0"/>
              </a:rPr>
            </a:br>
            <a:endParaRPr lang="ru-RU" dirty="0"/>
          </a:p>
        </p:txBody>
      </p:sp>
      <p:pic>
        <p:nvPicPr>
          <p:cNvPr id="36866" name="Picture 2"/>
          <p:cNvPicPr>
            <a:picLocks noChangeAspect="1" noChangeArrowheads="1" noCrop="1"/>
          </p:cNvPicPr>
          <p:nvPr/>
        </p:nvPicPr>
        <p:blipFill>
          <a:blip r:embed="rId2"/>
          <a:srcRect/>
          <a:stretch>
            <a:fillRect/>
          </a:stretch>
        </p:blipFill>
        <p:spPr bwMode="auto">
          <a:xfrm>
            <a:off x="500063" y="3786188"/>
            <a:ext cx="2514600" cy="278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88" y="1071563"/>
            <a:ext cx="8501062" cy="5465762"/>
          </a:xfrm>
          <a:prstGeom prst="rect">
            <a:avLst/>
          </a:prstGeom>
          <a:noFill/>
        </p:spPr>
        <p:txBody>
          <a:bodyPr>
            <a:spAutoFit/>
          </a:bodyPr>
          <a:lstStyle/>
          <a:p>
            <a:pPr indent="360363" algn="just" fontAlgn="auto">
              <a:lnSpc>
                <a:spcPct val="90000"/>
              </a:lnSpc>
              <a:spcBef>
                <a:spcPts val="0"/>
              </a:spcBef>
              <a:spcAft>
                <a:spcPts val="0"/>
              </a:spcAft>
              <a:defRPr/>
            </a:pPr>
            <a:r>
              <a:rPr lang="ru-RU" sz="2400" b="1" i="1" dirty="0">
                <a:solidFill>
                  <a:srgbClr val="000000"/>
                </a:solidFill>
                <a:effectLst>
                  <a:outerShdw blurRad="38100" dist="38100" dir="2700000" algn="tl">
                    <a:srgbClr val="FFFFFF"/>
                  </a:outerShdw>
                </a:effectLst>
                <a:latin typeface="Times New Roman" pitchFamily="18" charset="0"/>
                <a:cs typeface="Times New Roman" pitchFamily="18" charset="0"/>
              </a:rPr>
              <a:t>Народные игры</a:t>
            </a:r>
            <a:r>
              <a:rPr lang="ru-RU" sz="2400" i="1" dirty="0">
                <a:solidFill>
                  <a:srgbClr val="000000"/>
                </a:solidFill>
                <a:latin typeface="Times New Roman" pitchFamily="18" charset="0"/>
                <a:cs typeface="Times New Roman" pitchFamily="18" charset="0"/>
              </a:rPr>
              <a:t> </a:t>
            </a:r>
            <a:r>
              <a:rPr lang="ru-RU" sz="2400" dirty="0">
                <a:latin typeface="Times New Roman" pitchFamily="18" charset="0"/>
                <a:cs typeface="Times New Roman" pitchFamily="18" charset="0"/>
              </a:rPr>
              <a:t>– это игры,  пришедшие к нам из очень давних времён и   построенные с  учетом этнических особенностей. Они – неотъемлемая часть жизни ребенка в современном обществе, дающая возможность усвоить общечеловеческие ценности. Развивающий потенциал этих игр обеспечивается не только наличием соответствующих игрушек, но и особой творческой аурой, которую должен создать взрослый</a:t>
            </a:r>
          </a:p>
          <a:p>
            <a:pPr indent="360363" algn="ctr" fontAlgn="auto">
              <a:lnSpc>
                <a:spcPct val="90000"/>
              </a:lnSpc>
              <a:spcBef>
                <a:spcPts val="0"/>
              </a:spcBef>
              <a:spcAft>
                <a:spcPts val="0"/>
              </a:spcAft>
              <a:defRPr/>
            </a:pPr>
            <a:endParaRPr lang="ru-RU" sz="2400" b="1" i="1" dirty="0">
              <a:latin typeface="Times New Roman" pitchFamily="18" charset="0"/>
              <a:cs typeface="Times New Roman" pitchFamily="18" charset="0"/>
            </a:endParaRPr>
          </a:p>
          <a:p>
            <a:pPr indent="360363" algn="ctr" fontAlgn="auto">
              <a:lnSpc>
                <a:spcPct val="90000"/>
              </a:lnSpc>
              <a:spcBef>
                <a:spcPts val="0"/>
              </a:spcBef>
              <a:spcAft>
                <a:spcPts val="0"/>
              </a:spcAft>
              <a:defRPr/>
            </a:pPr>
            <a:r>
              <a:rPr lang="ru-RU" sz="2400" b="1" i="1" dirty="0">
                <a:latin typeface="Times New Roman" pitchFamily="18" charset="0"/>
                <a:cs typeface="Times New Roman" pitchFamily="18" charset="0"/>
              </a:rPr>
              <a:t>Принципы народной игры:</a:t>
            </a:r>
          </a:p>
          <a:p>
            <a:pPr indent="360363" algn="ctr" fontAlgn="auto">
              <a:lnSpc>
                <a:spcPct val="90000"/>
              </a:lnSpc>
              <a:spcBef>
                <a:spcPts val="0"/>
              </a:spcBef>
              <a:spcAft>
                <a:spcPts val="0"/>
              </a:spcAft>
              <a:defRPr/>
            </a:pPr>
            <a:endParaRPr lang="ru-RU" sz="800" b="1" i="1" dirty="0">
              <a:latin typeface="Times New Roman" pitchFamily="18" charset="0"/>
              <a:cs typeface="Times New Roman" pitchFamily="18" charset="0"/>
            </a:endParaRPr>
          </a:p>
          <a:p>
            <a:pPr marL="539750" indent="360363" algn="just" fontAlgn="auto">
              <a:lnSpc>
                <a:spcPct val="90000"/>
              </a:lnSpc>
              <a:spcBef>
                <a:spcPts val="0"/>
              </a:spcBef>
              <a:spcAft>
                <a:spcPts val="0"/>
              </a:spcAft>
              <a:buFont typeface="Wingdings" pitchFamily="2" charset="2"/>
              <a:buChar char="ü"/>
              <a:defRPr/>
            </a:pPr>
            <a:r>
              <a:rPr lang="ru-RU" sz="2400" dirty="0">
                <a:latin typeface="Times New Roman" pitchFamily="18" charset="0"/>
                <a:cs typeface="Times New Roman" pitchFamily="18" charset="0"/>
              </a:rPr>
              <a:t>Добровольность</a:t>
            </a:r>
          </a:p>
          <a:p>
            <a:pPr marL="539750" indent="360363" algn="just" fontAlgn="auto">
              <a:lnSpc>
                <a:spcPct val="90000"/>
              </a:lnSpc>
              <a:spcBef>
                <a:spcPts val="0"/>
              </a:spcBef>
              <a:spcAft>
                <a:spcPts val="0"/>
              </a:spcAft>
              <a:buFont typeface="Wingdings" pitchFamily="2" charset="2"/>
              <a:buChar char="ü"/>
              <a:defRPr/>
            </a:pPr>
            <a:r>
              <a:rPr lang="ru-RU" sz="2400" dirty="0">
                <a:latin typeface="Times New Roman" pitchFamily="18" charset="0"/>
                <a:cs typeface="Times New Roman" pitchFamily="18" charset="0"/>
              </a:rPr>
              <a:t>Спонтанность</a:t>
            </a:r>
          </a:p>
          <a:p>
            <a:pPr marL="539750" indent="360363" algn="just" fontAlgn="auto">
              <a:lnSpc>
                <a:spcPct val="90000"/>
              </a:lnSpc>
              <a:spcBef>
                <a:spcPts val="0"/>
              </a:spcBef>
              <a:spcAft>
                <a:spcPts val="0"/>
              </a:spcAft>
              <a:buFont typeface="Wingdings" pitchFamily="2" charset="2"/>
              <a:buChar char="ü"/>
              <a:defRPr/>
            </a:pPr>
            <a:r>
              <a:rPr lang="ru-RU" sz="2400" dirty="0">
                <a:latin typeface="Times New Roman" pitchFamily="18" charset="0"/>
                <a:cs typeface="Times New Roman" pitchFamily="18" charset="0"/>
              </a:rPr>
              <a:t>Договоренность </a:t>
            </a:r>
          </a:p>
          <a:p>
            <a:pPr marL="539750" indent="360363" algn="just" fontAlgn="auto">
              <a:lnSpc>
                <a:spcPct val="90000"/>
              </a:lnSpc>
              <a:spcBef>
                <a:spcPts val="0"/>
              </a:spcBef>
              <a:spcAft>
                <a:spcPts val="0"/>
              </a:spcAft>
              <a:buFont typeface="Wingdings" pitchFamily="2" charset="2"/>
              <a:buChar char="ü"/>
              <a:defRPr/>
            </a:pPr>
            <a:r>
              <a:rPr lang="ru-RU" sz="2400" dirty="0">
                <a:latin typeface="Times New Roman" pitchFamily="18" charset="0"/>
                <a:cs typeface="Times New Roman" pitchFamily="18" charset="0"/>
              </a:rPr>
              <a:t>Отражает особенности развития общества в конкретный исторический момент</a:t>
            </a: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071546"/>
            <a:ext cx="8358246" cy="3785652"/>
          </a:xfrm>
          <a:prstGeom prst="rect">
            <a:avLst/>
          </a:prstGeom>
          <a:noFill/>
          <a:effectLst>
            <a:glow rad="101600">
              <a:schemeClr val="accent5">
                <a:satMod val="175000"/>
                <a:alpha val="40000"/>
              </a:schemeClr>
            </a:glow>
          </a:effectLst>
        </p:spPr>
        <p:txBody>
          <a:bodyPr>
            <a:spAutoFit/>
          </a:bodyPr>
          <a:lstStyle/>
          <a:p>
            <a:pPr fontAlgn="auto">
              <a:spcBef>
                <a:spcPts val="0"/>
              </a:spcBef>
              <a:spcAft>
                <a:spcPts val="0"/>
              </a:spcAft>
              <a:buFont typeface="Wingdings" pitchFamily="2" charset="2"/>
              <a:buChar char="ü"/>
              <a:defRPr/>
            </a:pPr>
            <a:r>
              <a:rPr lang="ru-RU" sz="2400" dirty="0">
                <a:latin typeface="Times New Roman" pitchFamily="18" charset="0"/>
                <a:cs typeface="Times New Roman" pitchFamily="18" charset="0"/>
              </a:rPr>
              <a:t> Это естественная среда, в которой искусство переплетено с жизнью людей. </a:t>
            </a:r>
          </a:p>
          <a:p>
            <a:pPr algn="just" fontAlgn="auto">
              <a:spcBef>
                <a:spcPts val="0"/>
              </a:spcBef>
              <a:spcAft>
                <a:spcPts val="0"/>
              </a:spcAft>
              <a:buFont typeface="Wingdings" pitchFamily="2" charset="2"/>
              <a:buChar char="ü"/>
              <a:defRPr/>
            </a:pPr>
            <a:r>
              <a:rPr lang="ru-RU" sz="2400" dirty="0">
                <a:latin typeface="Times New Roman" pitchFamily="18" charset="0"/>
                <a:cs typeface="Times New Roman" pitchFamily="18" charset="0"/>
              </a:rPr>
              <a:t> Приближают ребенка к прекрасному, порождают в сознании маленького человека любовь к доброте. </a:t>
            </a:r>
          </a:p>
          <a:p>
            <a:pPr algn="just" fontAlgn="auto">
              <a:spcBef>
                <a:spcPts val="0"/>
              </a:spcBef>
              <a:spcAft>
                <a:spcPts val="0"/>
              </a:spcAft>
              <a:buFont typeface="Wingdings" pitchFamily="2" charset="2"/>
              <a:buChar char="ü"/>
              <a:defRPr/>
            </a:pPr>
            <a:r>
              <a:rPr lang="ru-RU" sz="2400" dirty="0">
                <a:latin typeface="Times New Roman" pitchFamily="18" charset="0"/>
                <a:cs typeface="Times New Roman" pitchFamily="18" charset="0"/>
              </a:rPr>
              <a:t> Выдержали испытание временем, отшлифовались годами и представляют для педагогов истинную школу нравственности.</a:t>
            </a:r>
          </a:p>
          <a:p>
            <a:pPr algn="just" fontAlgn="auto">
              <a:spcBef>
                <a:spcPts val="0"/>
              </a:spcBef>
              <a:spcAft>
                <a:spcPts val="0"/>
              </a:spcAft>
              <a:buFont typeface="Wingdings" pitchFamily="2" charset="2"/>
              <a:buChar char="ü"/>
              <a:defRPr/>
            </a:pPr>
            <a:r>
              <a:rPr lang="ru-RU" sz="2400" dirty="0">
                <a:latin typeface="Times New Roman" pitchFamily="18" charset="0"/>
                <a:cs typeface="Times New Roman" pitchFamily="18" charset="0"/>
              </a:rPr>
              <a:t> Одно  из эффективных, увлекательных и доступных для детей дошкольного возраста средство приобщения к национальной культуре.</a:t>
            </a:r>
          </a:p>
          <a:p>
            <a:pPr fontAlgn="auto">
              <a:spcBef>
                <a:spcPts val="0"/>
              </a:spcBef>
              <a:spcAft>
                <a:spcPts val="0"/>
              </a:spcAft>
              <a:buFont typeface="Wingdings" pitchFamily="2" charset="2"/>
              <a:buChar char="ü"/>
              <a:defRPr/>
            </a:pPr>
            <a:endParaRPr lang="ru-RU" sz="2400" dirty="0">
              <a:latin typeface="Times New Roman" pitchFamily="18" charset="0"/>
              <a:cs typeface="Times New Roman" pitchFamily="18" charset="0"/>
            </a:endParaRPr>
          </a:p>
        </p:txBody>
      </p:sp>
      <p:pic>
        <p:nvPicPr>
          <p:cNvPr id="16388" name="Picture 2"/>
          <p:cNvPicPr>
            <a:picLocks noChangeAspect="1" noChangeArrowheads="1" noCrop="1"/>
          </p:cNvPicPr>
          <p:nvPr/>
        </p:nvPicPr>
        <p:blipFill>
          <a:blip r:embed="rId2"/>
          <a:srcRect/>
          <a:stretch>
            <a:fillRect/>
          </a:stretch>
        </p:blipFill>
        <p:spPr bwMode="auto">
          <a:xfrm>
            <a:off x="5715000" y="4040188"/>
            <a:ext cx="2974975" cy="2566987"/>
          </a:xfrm>
          <a:prstGeom prst="rect">
            <a:avLst/>
          </a:prstGeom>
          <a:noFill/>
          <a:ln w="9525">
            <a:noFill/>
            <a:miter lim="800000"/>
            <a:headEnd/>
            <a:tailEnd/>
          </a:ln>
        </p:spPr>
      </p:pic>
      <p:sp>
        <p:nvSpPr>
          <p:cNvPr id="16389" name="TextBox 7"/>
          <p:cNvSpPr txBox="1">
            <a:spLocks noChangeArrowheads="1"/>
          </p:cNvSpPr>
          <p:nvPr/>
        </p:nvSpPr>
        <p:spPr bwMode="auto">
          <a:xfrm>
            <a:off x="2143125" y="285750"/>
            <a:ext cx="4286250" cy="708025"/>
          </a:xfrm>
          <a:prstGeom prst="rect">
            <a:avLst/>
          </a:prstGeom>
          <a:noFill/>
          <a:ln w="9525">
            <a:noFill/>
            <a:miter lim="800000"/>
            <a:headEnd/>
            <a:tailEnd/>
          </a:ln>
        </p:spPr>
        <p:txBody>
          <a:bodyPr>
            <a:spAutoFit/>
          </a:bodyPr>
          <a:lstStyle/>
          <a:p>
            <a:pPr algn="ctr"/>
            <a:r>
              <a:rPr lang="ru-RU" sz="4000">
                <a:solidFill>
                  <a:srgbClr val="000099"/>
                </a:solidFill>
                <a:latin typeface="Comic Sans MS" pitchFamily="66" charset="0"/>
              </a:rPr>
              <a:t>Народные игры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88" y="1643063"/>
            <a:ext cx="8358187" cy="3416300"/>
          </a:xfrm>
          <a:prstGeom prst="rect">
            <a:avLst/>
          </a:prstGeom>
          <a:noFill/>
        </p:spPr>
        <p:txBody>
          <a:bodyPr>
            <a:spAutoFit/>
          </a:bodyPr>
          <a:lstStyle/>
          <a:p>
            <a:pPr indent="179388" algn="just" fontAlgn="auto">
              <a:spcBef>
                <a:spcPts val="0"/>
              </a:spcBef>
              <a:spcAft>
                <a:spcPts val="0"/>
              </a:spcAft>
              <a:defRPr/>
            </a:pPr>
            <a:r>
              <a:rPr lang="ru-RU" sz="3200" dirty="0">
                <a:latin typeface="Times New Roman" pitchFamily="18" charset="0"/>
                <a:cs typeface="Times New Roman" pitchFamily="18" charset="0"/>
              </a:rPr>
              <a:t>Особенность народной игры как воспитательного средства заключается в том, что она позволяет взрослому ненавязчиво, целенаправленно вводить детей в мир народной культуры, этики, человеческих отношений.</a:t>
            </a:r>
          </a:p>
          <a:p>
            <a:pPr algn="just" fontAlgn="auto">
              <a:spcBef>
                <a:spcPts val="0"/>
              </a:spcBef>
              <a:spcAft>
                <a:spcPts val="0"/>
              </a:spcAft>
              <a:defRPr/>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571500" y="1143000"/>
            <a:ext cx="8072438" cy="3046413"/>
          </a:xfrm>
          <a:prstGeom prst="rect">
            <a:avLst/>
          </a:prstGeom>
          <a:noFill/>
          <a:ln w="9525">
            <a:noFill/>
            <a:miter lim="800000"/>
            <a:headEnd/>
            <a:tailEnd/>
          </a:ln>
        </p:spPr>
        <p:txBody>
          <a:bodyPr>
            <a:spAutoFit/>
          </a:bodyPr>
          <a:lstStyle/>
          <a:p>
            <a:pPr indent="360363" algn="just"/>
            <a:r>
              <a:rPr lang="ru-RU" sz="3200">
                <a:latin typeface="Comic Sans MS" pitchFamily="66" charset="0"/>
                <a:cs typeface="Times New Roman" pitchFamily="18" charset="0"/>
              </a:rPr>
              <a:t>Народные игры</a:t>
            </a:r>
            <a:r>
              <a:rPr lang="ru-RU" sz="3200">
                <a:latin typeface="Times New Roman" pitchFamily="18" charset="0"/>
                <a:cs typeface="Times New Roman" pitchFamily="18" charset="0"/>
              </a:rPr>
              <a:t> помогают дошкольникам сделать первые шаги в овладении грамотой, развивать математические способности, художественное дарование в разных направлениях. </a:t>
            </a:r>
          </a:p>
        </p:txBody>
      </p:sp>
      <p:pic>
        <p:nvPicPr>
          <p:cNvPr id="18434" name="Picture 2"/>
          <p:cNvPicPr>
            <a:picLocks noChangeAspect="1" noChangeArrowheads="1" noCrop="1"/>
          </p:cNvPicPr>
          <p:nvPr/>
        </p:nvPicPr>
        <p:blipFill>
          <a:blip r:embed="rId2"/>
          <a:srcRect/>
          <a:stretch>
            <a:fillRect/>
          </a:stretch>
        </p:blipFill>
        <p:spPr bwMode="auto">
          <a:xfrm>
            <a:off x="5286375" y="3571875"/>
            <a:ext cx="3113088"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4"/>
          <p:cNvSpPr>
            <a:spLocks noChangeArrowheads="1"/>
          </p:cNvSpPr>
          <p:nvPr/>
        </p:nvSpPr>
        <p:spPr bwMode="auto">
          <a:xfrm>
            <a:off x="571500" y="1857375"/>
            <a:ext cx="8072438" cy="2246313"/>
          </a:xfrm>
          <a:prstGeom prst="rect">
            <a:avLst/>
          </a:prstGeom>
          <a:noFill/>
          <a:ln w="9525">
            <a:noFill/>
            <a:miter lim="800000"/>
            <a:headEnd/>
            <a:tailEnd/>
          </a:ln>
        </p:spPr>
        <p:txBody>
          <a:bodyPr>
            <a:spAutoFit/>
          </a:bodyPr>
          <a:lstStyle/>
          <a:p>
            <a:pPr algn="just">
              <a:buFont typeface="Wingdings" pitchFamily="2" charset="2"/>
              <a:buChar char="ü"/>
            </a:pPr>
            <a:r>
              <a:rPr lang="ru-RU" sz="2800">
                <a:latin typeface="Times New Roman" pitchFamily="18" charset="0"/>
                <a:cs typeface="Times New Roman" pitchFamily="18" charset="0"/>
              </a:rPr>
              <a:t> Образец высокого педагогического мастерства;</a:t>
            </a:r>
          </a:p>
          <a:p>
            <a:pPr algn="just">
              <a:buFont typeface="Wingdings" pitchFamily="2" charset="2"/>
              <a:buChar char="ü"/>
            </a:pPr>
            <a:r>
              <a:rPr lang="ru-RU" sz="2800">
                <a:latin typeface="Times New Roman" pitchFamily="18" charset="0"/>
                <a:cs typeface="Times New Roman" pitchFamily="18" charset="0"/>
              </a:rPr>
              <a:t> Оказывает  влияние на воспитание ума, характера воли, </a:t>
            </a:r>
          </a:p>
          <a:p>
            <a:pPr algn="just">
              <a:buFont typeface="Wingdings" pitchFamily="2" charset="2"/>
              <a:buChar char="ü"/>
            </a:pPr>
            <a:r>
              <a:rPr lang="ru-RU" sz="2800">
                <a:latin typeface="Times New Roman" pitchFamily="18" charset="0"/>
                <a:cs typeface="Times New Roman" pitchFamily="18" charset="0"/>
              </a:rPr>
              <a:t> Развивает нравственные чувства, физически укрепляют ребенка. </a:t>
            </a:r>
          </a:p>
        </p:txBody>
      </p:sp>
      <p:sp>
        <p:nvSpPr>
          <p:cNvPr id="19458" name="TextBox 5"/>
          <p:cNvSpPr txBox="1">
            <a:spLocks noChangeArrowheads="1"/>
          </p:cNvSpPr>
          <p:nvPr/>
        </p:nvSpPr>
        <p:spPr bwMode="auto">
          <a:xfrm>
            <a:off x="2143125" y="285750"/>
            <a:ext cx="4286250" cy="1323975"/>
          </a:xfrm>
          <a:prstGeom prst="rect">
            <a:avLst/>
          </a:prstGeom>
          <a:noFill/>
          <a:ln w="9525">
            <a:noFill/>
            <a:miter lim="800000"/>
            <a:headEnd/>
            <a:tailEnd/>
          </a:ln>
        </p:spPr>
        <p:txBody>
          <a:bodyPr>
            <a:spAutoFit/>
          </a:bodyPr>
          <a:lstStyle/>
          <a:p>
            <a:pPr algn="ctr"/>
            <a:r>
              <a:rPr lang="ru-RU" sz="4000">
                <a:solidFill>
                  <a:srgbClr val="000099"/>
                </a:solidFill>
                <a:latin typeface="Comic Sans MS" pitchFamily="66" charset="0"/>
              </a:rPr>
              <a:t>Значение народной игры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1000125" y="285750"/>
            <a:ext cx="7358063" cy="708025"/>
          </a:xfrm>
          <a:prstGeom prst="rect">
            <a:avLst/>
          </a:prstGeom>
          <a:noFill/>
          <a:ln w="9525">
            <a:noFill/>
            <a:miter lim="800000"/>
            <a:headEnd/>
            <a:tailEnd/>
          </a:ln>
        </p:spPr>
        <p:txBody>
          <a:bodyPr>
            <a:spAutoFit/>
          </a:bodyPr>
          <a:lstStyle/>
          <a:p>
            <a:pPr algn="ctr"/>
            <a:r>
              <a:rPr lang="ru-RU" sz="4000">
                <a:solidFill>
                  <a:srgbClr val="000099"/>
                </a:solidFill>
                <a:latin typeface="Comic Sans MS" pitchFamily="66" charset="0"/>
              </a:rPr>
              <a:t>Структура</a:t>
            </a:r>
          </a:p>
        </p:txBody>
      </p:sp>
      <p:sp>
        <p:nvSpPr>
          <p:cNvPr id="20482" name="TextBox 5"/>
          <p:cNvSpPr txBox="1">
            <a:spLocks noChangeArrowheads="1"/>
          </p:cNvSpPr>
          <p:nvPr/>
        </p:nvSpPr>
        <p:spPr bwMode="auto">
          <a:xfrm>
            <a:off x="357188" y="1428750"/>
            <a:ext cx="8429625" cy="3232150"/>
          </a:xfrm>
          <a:prstGeom prst="rect">
            <a:avLst/>
          </a:prstGeom>
          <a:noFill/>
          <a:ln w="9525">
            <a:noFill/>
            <a:miter lim="800000"/>
            <a:headEnd/>
            <a:tailEnd/>
          </a:ln>
        </p:spPr>
        <p:txBody>
          <a:bodyPr>
            <a:spAutoFit/>
          </a:bodyPr>
          <a:lstStyle/>
          <a:p>
            <a:pPr algn="just">
              <a:lnSpc>
                <a:spcPct val="150000"/>
              </a:lnSpc>
              <a:buFont typeface="Wingdings" pitchFamily="2" charset="2"/>
              <a:buChar char="v"/>
            </a:pPr>
            <a:r>
              <a:rPr lang="ru-RU" sz="2400">
                <a:latin typeface="Times New Roman" pitchFamily="18" charset="0"/>
                <a:cs typeface="Times New Roman" pitchFamily="18" charset="0"/>
              </a:rPr>
              <a:t> Единая цель и одноплановость действия, что создает классическую простоту народной игры. </a:t>
            </a:r>
          </a:p>
          <a:p>
            <a:pPr algn="just">
              <a:lnSpc>
                <a:spcPct val="150000"/>
              </a:lnSpc>
              <a:buFont typeface="Wingdings" pitchFamily="2" charset="2"/>
              <a:buChar char="v"/>
            </a:pPr>
            <a:r>
              <a:rPr lang="ru-RU" sz="2400">
                <a:latin typeface="Times New Roman" pitchFamily="18" charset="0"/>
                <a:cs typeface="Times New Roman" pitchFamily="18" charset="0"/>
              </a:rPr>
              <a:t>Игровой зачин («считалка», «жеребьевка</a:t>
            </a:r>
            <a:r>
              <a:rPr lang="ru-RU" sz="2400">
                <a:latin typeface="Franklin Gothic Book" pitchFamily="34" charset="0"/>
              </a:rPr>
              <a:t>»).</a:t>
            </a:r>
          </a:p>
          <a:p>
            <a:pPr algn="just">
              <a:lnSpc>
                <a:spcPct val="150000"/>
              </a:lnSpc>
              <a:buFont typeface="Wingdings" pitchFamily="2" charset="2"/>
              <a:buChar char="v"/>
            </a:pPr>
            <a:r>
              <a:rPr lang="ru-RU" sz="2400">
                <a:latin typeface="Franklin Gothic Book" pitchFamily="34" charset="0"/>
              </a:rPr>
              <a:t> </a:t>
            </a:r>
            <a:r>
              <a:rPr lang="ru-RU" sz="2400">
                <a:latin typeface="Times New Roman" pitchFamily="18" charset="0"/>
                <a:cs typeface="Times New Roman" pitchFamily="18" charset="0"/>
              </a:rPr>
              <a:t>Начинается  с определения водящего или разделения играющих на две группы.</a:t>
            </a:r>
          </a:p>
          <a:p>
            <a:endParaRPr lang="ru-RU" sz="2400">
              <a:latin typeface="Times New Roman" pitchFamily="18" charset="0"/>
              <a:cs typeface="Times New Roman" pitchFamily="18" charset="0"/>
            </a:endParaRPr>
          </a:p>
        </p:txBody>
      </p:sp>
      <p:pic>
        <p:nvPicPr>
          <p:cNvPr id="20483" name="Picture 2"/>
          <p:cNvPicPr>
            <a:picLocks noChangeAspect="1" noChangeArrowheads="1"/>
          </p:cNvPicPr>
          <p:nvPr/>
        </p:nvPicPr>
        <p:blipFill>
          <a:blip r:embed="rId2"/>
          <a:srcRect/>
          <a:stretch>
            <a:fillRect/>
          </a:stretch>
        </p:blipFill>
        <p:spPr bwMode="auto">
          <a:xfrm>
            <a:off x="5072063" y="3763963"/>
            <a:ext cx="3214687" cy="309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лнце 5"/>
          <p:cNvSpPr/>
          <p:nvPr/>
        </p:nvSpPr>
        <p:spPr>
          <a:xfrm>
            <a:off x="2071688" y="1571625"/>
            <a:ext cx="4500562" cy="3786188"/>
          </a:xfrm>
          <a:prstGeom prst="sun">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ru-RU" dirty="0"/>
          </a:p>
        </p:txBody>
      </p:sp>
      <p:sp>
        <p:nvSpPr>
          <p:cNvPr id="21506" name="TextBox 6"/>
          <p:cNvSpPr txBox="1">
            <a:spLocks noChangeArrowheads="1"/>
          </p:cNvSpPr>
          <p:nvPr/>
        </p:nvSpPr>
        <p:spPr bwMode="auto">
          <a:xfrm>
            <a:off x="2928938" y="2786063"/>
            <a:ext cx="2786062" cy="1631950"/>
          </a:xfrm>
          <a:prstGeom prst="rect">
            <a:avLst/>
          </a:prstGeom>
          <a:noFill/>
          <a:ln w="9525">
            <a:noFill/>
            <a:miter lim="800000"/>
            <a:headEnd/>
            <a:tailEnd/>
          </a:ln>
        </p:spPr>
        <p:txBody>
          <a:bodyPr>
            <a:spAutoFit/>
          </a:bodyPr>
          <a:lstStyle/>
          <a:p>
            <a:pPr algn="ctr"/>
            <a:r>
              <a:rPr lang="ru-RU" sz="2000">
                <a:solidFill>
                  <a:srgbClr val="000099"/>
                </a:solidFill>
                <a:latin typeface="Comic Sans MS" pitchFamily="66" charset="0"/>
              </a:rPr>
              <a:t>Классификация </a:t>
            </a:r>
          </a:p>
          <a:p>
            <a:pPr algn="ctr"/>
            <a:r>
              <a:rPr lang="ru-RU" sz="2000">
                <a:solidFill>
                  <a:srgbClr val="000099"/>
                </a:solidFill>
                <a:latin typeface="Comic Sans MS" pitchFamily="66" charset="0"/>
              </a:rPr>
              <a:t>народных игр</a:t>
            </a:r>
          </a:p>
          <a:p>
            <a:pPr algn="ctr"/>
            <a:r>
              <a:rPr lang="ru-RU" sz="2000">
                <a:solidFill>
                  <a:srgbClr val="000099"/>
                </a:solidFill>
                <a:latin typeface="Comic Sans MS" pitchFamily="66" charset="0"/>
              </a:rPr>
              <a:t>Шангиной </a:t>
            </a:r>
          </a:p>
          <a:p>
            <a:pPr algn="ctr"/>
            <a:r>
              <a:rPr lang="ru-RU" sz="2000">
                <a:solidFill>
                  <a:srgbClr val="000099"/>
                </a:solidFill>
                <a:latin typeface="Comic Sans MS" pitchFamily="66" charset="0"/>
              </a:rPr>
              <a:t>Ирины Ивановны</a:t>
            </a:r>
          </a:p>
          <a:p>
            <a:pPr algn="ctr"/>
            <a:endParaRPr lang="ru-RU" sz="2000">
              <a:solidFill>
                <a:srgbClr val="000099"/>
              </a:solidFill>
              <a:latin typeface="Comic Sans MS" pitchFamily="66" charset="0"/>
            </a:endParaRPr>
          </a:p>
        </p:txBody>
      </p:sp>
      <p:sp>
        <p:nvSpPr>
          <p:cNvPr id="8" name="Облако 7"/>
          <p:cNvSpPr/>
          <p:nvPr/>
        </p:nvSpPr>
        <p:spPr>
          <a:xfrm>
            <a:off x="142875" y="4000500"/>
            <a:ext cx="2214563" cy="928688"/>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dirty="0">
                <a:solidFill>
                  <a:srgbClr val="FF0000"/>
                </a:solidFill>
                <a:latin typeface="Comic Sans MS" pitchFamily="66" charset="0"/>
                <a:hlinkClick r:id="rId2" action="ppaction://hlinkpres?slideindex=19&amp;slidetitle=Слайд 19"/>
              </a:rPr>
              <a:t>Бытовые</a:t>
            </a:r>
            <a:endParaRPr lang="ru-RU" dirty="0">
              <a:solidFill>
                <a:srgbClr val="FF0000"/>
              </a:solidFill>
              <a:latin typeface="Comic Sans MS" pitchFamily="66" charset="0"/>
            </a:endParaRPr>
          </a:p>
        </p:txBody>
      </p:sp>
      <p:sp>
        <p:nvSpPr>
          <p:cNvPr id="9" name="Облако 8"/>
          <p:cNvSpPr/>
          <p:nvPr/>
        </p:nvSpPr>
        <p:spPr>
          <a:xfrm>
            <a:off x="3357563" y="285750"/>
            <a:ext cx="2500312" cy="1071563"/>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dirty="0">
                <a:solidFill>
                  <a:schemeClr val="tx1"/>
                </a:solidFill>
                <a:latin typeface="Comic Sans MS" pitchFamily="66" charset="0"/>
                <a:hlinkClick r:id="rId3" action="ppaction://hlinkpres?slideindex=12&amp;slidetitle=Слайд 12"/>
              </a:rPr>
              <a:t>Игры-забавы</a:t>
            </a:r>
            <a:endParaRPr lang="ru-RU" dirty="0">
              <a:solidFill>
                <a:schemeClr val="tx1"/>
              </a:solidFill>
              <a:latin typeface="Comic Sans MS" pitchFamily="66" charset="0"/>
            </a:endParaRPr>
          </a:p>
        </p:txBody>
      </p:sp>
      <p:sp>
        <p:nvSpPr>
          <p:cNvPr id="10" name="Облако 9"/>
          <p:cNvSpPr/>
          <p:nvPr/>
        </p:nvSpPr>
        <p:spPr>
          <a:xfrm>
            <a:off x="6429375" y="3714750"/>
            <a:ext cx="2428875" cy="928688"/>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dirty="0">
                <a:latin typeface="Comic Sans MS" pitchFamily="66" charset="0"/>
                <a:hlinkClick r:id="rId4" action="ppaction://hlinkpres?slideindex=14&amp;slidetitle=Слайд 14"/>
              </a:rPr>
              <a:t>Игры-ловишки</a:t>
            </a:r>
            <a:endParaRPr lang="ru-RU" dirty="0">
              <a:latin typeface="Comic Sans MS" pitchFamily="66" charset="0"/>
            </a:endParaRPr>
          </a:p>
        </p:txBody>
      </p:sp>
      <p:sp>
        <p:nvSpPr>
          <p:cNvPr id="11" name="Облако 10"/>
          <p:cNvSpPr/>
          <p:nvPr/>
        </p:nvSpPr>
        <p:spPr>
          <a:xfrm>
            <a:off x="1071563" y="5429250"/>
            <a:ext cx="3071812" cy="928688"/>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dirty="0">
                <a:latin typeface="Comic Sans MS" pitchFamily="66" charset="0"/>
                <a:hlinkClick r:id="rId5" action="ppaction://hlinkpres?slideindex=18&amp;slidetitle=Слайд 18"/>
              </a:rPr>
              <a:t>Драматические</a:t>
            </a:r>
            <a:endParaRPr lang="ru-RU" dirty="0">
              <a:latin typeface="Comic Sans MS" pitchFamily="66" charset="0"/>
            </a:endParaRPr>
          </a:p>
        </p:txBody>
      </p:sp>
      <p:sp>
        <p:nvSpPr>
          <p:cNvPr id="13" name="Облако 12"/>
          <p:cNvSpPr/>
          <p:nvPr/>
        </p:nvSpPr>
        <p:spPr>
          <a:xfrm>
            <a:off x="500063" y="571500"/>
            <a:ext cx="2428875" cy="1143000"/>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dirty="0">
                <a:latin typeface="Comic Sans MS" pitchFamily="66" charset="0"/>
                <a:hlinkClick r:id="rId6" action="ppaction://hlinkpres?slideindex=15&amp;slidetitle=Слайд 15"/>
              </a:rPr>
              <a:t>Хороводные</a:t>
            </a:r>
            <a:endParaRPr lang="ru-RU" dirty="0">
              <a:latin typeface="Comic Sans MS" pitchFamily="66" charset="0"/>
            </a:endParaRPr>
          </a:p>
        </p:txBody>
      </p:sp>
      <p:sp>
        <p:nvSpPr>
          <p:cNvPr id="14" name="Облако 13"/>
          <p:cNvSpPr/>
          <p:nvPr/>
        </p:nvSpPr>
        <p:spPr>
          <a:xfrm>
            <a:off x="142875" y="2357438"/>
            <a:ext cx="2214563" cy="928687"/>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dirty="0">
                <a:solidFill>
                  <a:srgbClr val="FF0000"/>
                </a:solidFill>
                <a:latin typeface="Comic Sans MS" pitchFamily="66" charset="0"/>
                <a:hlinkClick r:id="rId7" action="ppaction://hlinkpres?slideindex=22&amp;slidetitle=Слайд 22"/>
              </a:rPr>
              <a:t>Сезонно-обрядовые</a:t>
            </a:r>
            <a:endParaRPr lang="ru-RU" dirty="0">
              <a:solidFill>
                <a:srgbClr val="FF0000"/>
              </a:solidFill>
              <a:latin typeface="Comic Sans MS" pitchFamily="66" charset="0"/>
            </a:endParaRPr>
          </a:p>
        </p:txBody>
      </p:sp>
      <p:sp>
        <p:nvSpPr>
          <p:cNvPr id="16" name="Облако 15"/>
          <p:cNvSpPr/>
          <p:nvPr/>
        </p:nvSpPr>
        <p:spPr>
          <a:xfrm>
            <a:off x="5286375" y="5072063"/>
            <a:ext cx="3143250" cy="1357312"/>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1514" name="TextBox 16"/>
          <p:cNvSpPr txBox="1">
            <a:spLocks noChangeArrowheads="1"/>
          </p:cNvSpPr>
          <p:nvPr/>
        </p:nvSpPr>
        <p:spPr bwMode="auto">
          <a:xfrm>
            <a:off x="5429250" y="5357813"/>
            <a:ext cx="2786063" cy="923925"/>
          </a:xfrm>
          <a:prstGeom prst="rect">
            <a:avLst/>
          </a:prstGeom>
          <a:noFill/>
          <a:ln w="9525">
            <a:noFill/>
            <a:miter lim="800000"/>
            <a:headEnd/>
            <a:tailEnd/>
          </a:ln>
        </p:spPr>
        <p:txBody>
          <a:bodyPr>
            <a:spAutoFit/>
          </a:bodyPr>
          <a:lstStyle/>
          <a:p>
            <a:pPr algn="ctr"/>
            <a:r>
              <a:rPr lang="ru-RU">
                <a:solidFill>
                  <a:srgbClr val="FF0000"/>
                </a:solidFill>
                <a:latin typeface="Comic Sans MS" pitchFamily="66" charset="0"/>
                <a:hlinkClick r:id="rId8" action="ppaction://hlinkpres?slideindex=16&amp;slidetitle=Слайд 16"/>
              </a:rPr>
              <a:t>Игры, отражающие отношение человека к природе</a:t>
            </a:r>
            <a:endParaRPr lang="ru-RU">
              <a:solidFill>
                <a:srgbClr val="FF0000"/>
              </a:solidFill>
              <a:latin typeface="Comic Sans MS" pitchFamily="66" charset="0"/>
            </a:endParaRPr>
          </a:p>
        </p:txBody>
      </p:sp>
      <p:sp>
        <p:nvSpPr>
          <p:cNvPr id="19" name="Облако 18"/>
          <p:cNvSpPr/>
          <p:nvPr/>
        </p:nvSpPr>
        <p:spPr>
          <a:xfrm>
            <a:off x="6286500" y="928688"/>
            <a:ext cx="2571750" cy="928687"/>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ru-RU"/>
          </a:p>
        </p:txBody>
      </p:sp>
      <p:sp>
        <p:nvSpPr>
          <p:cNvPr id="21516" name="TextBox 20"/>
          <p:cNvSpPr txBox="1">
            <a:spLocks noChangeArrowheads="1"/>
          </p:cNvSpPr>
          <p:nvPr/>
        </p:nvSpPr>
        <p:spPr bwMode="auto">
          <a:xfrm>
            <a:off x="6429375" y="1214438"/>
            <a:ext cx="2357438" cy="369887"/>
          </a:xfrm>
          <a:prstGeom prst="rect">
            <a:avLst/>
          </a:prstGeom>
          <a:noFill/>
          <a:ln w="9525">
            <a:noFill/>
            <a:miter lim="800000"/>
            <a:headEnd/>
            <a:tailEnd/>
          </a:ln>
        </p:spPr>
        <p:txBody>
          <a:bodyPr>
            <a:spAutoFit/>
          </a:bodyPr>
          <a:lstStyle/>
          <a:p>
            <a:pPr algn="ctr"/>
            <a:r>
              <a:rPr lang="ru-RU">
                <a:latin typeface="Comic Sans MS" pitchFamily="66" charset="0"/>
                <a:hlinkClick r:id="rId9" action="ppaction://hlinkpres?slideindex=21&amp;slidetitle=Слайд 21"/>
              </a:rPr>
              <a:t>Состязательные</a:t>
            </a:r>
            <a:endParaRPr lang="ru-RU">
              <a:latin typeface="Comic Sans MS" pitchFamily="66" charset="0"/>
            </a:endParaRPr>
          </a:p>
        </p:txBody>
      </p:sp>
      <p:sp>
        <p:nvSpPr>
          <p:cNvPr id="15" name="Облако 14"/>
          <p:cNvSpPr/>
          <p:nvPr/>
        </p:nvSpPr>
        <p:spPr>
          <a:xfrm>
            <a:off x="6429375" y="2357438"/>
            <a:ext cx="2143125" cy="928687"/>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1518" name="TextBox 17"/>
          <p:cNvSpPr txBox="1">
            <a:spLocks noChangeArrowheads="1"/>
          </p:cNvSpPr>
          <p:nvPr/>
        </p:nvSpPr>
        <p:spPr bwMode="auto">
          <a:xfrm>
            <a:off x="6572250" y="2571750"/>
            <a:ext cx="1928813" cy="369888"/>
          </a:xfrm>
          <a:prstGeom prst="rect">
            <a:avLst/>
          </a:prstGeom>
          <a:noFill/>
          <a:ln w="9525">
            <a:noFill/>
            <a:miter lim="800000"/>
            <a:headEnd/>
            <a:tailEnd/>
          </a:ln>
        </p:spPr>
        <p:txBody>
          <a:bodyPr>
            <a:spAutoFit/>
          </a:bodyPr>
          <a:lstStyle/>
          <a:p>
            <a:pPr algn="ctr"/>
            <a:r>
              <a:rPr lang="ru-RU">
                <a:solidFill>
                  <a:srgbClr val="FF3300"/>
                </a:solidFill>
                <a:latin typeface="Comic Sans MS" pitchFamily="66" charset="0"/>
                <a:hlinkClick r:id="rId10" action="ppaction://hlinkpres?slideindex=10&amp;slidetitle=Слайд 10"/>
              </a:rPr>
              <a:t>Пальчиковые</a:t>
            </a:r>
            <a:endParaRPr lang="ru-RU">
              <a:solidFill>
                <a:srgbClr val="FF3300"/>
              </a:solidFill>
              <a:latin typeface="Comic Sans MS" pitchFamily="66" charset="0"/>
            </a:endParaRPr>
          </a:p>
        </p:txBody>
      </p:sp>
      <p:sp>
        <p:nvSpPr>
          <p:cNvPr id="21519" name="TextBox 19"/>
          <p:cNvSpPr txBox="1">
            <a:spLocks noChangeArrowheads="1"/>
          </p:cNvSpPr>
          <p:nvPr/>
        </p:nvSpPr>
        <p:spPr bwMode="auto">
          <a:xfrm>
            <a:off x="7786688" y="6500813"/>
            <a:ext cx="1071562" cy="261937"/>
          </a:xfrm>
          <a:prstGeom prst="rect">
            <a:avLst/>
          </a:prstGeom>
          <a:noFill/>
          <a:ln w="9525">
            <a:noFill/>
            <a:miter lim="800000"/>
            <a:headEnd/>
            <a:tailEnd/>
          </a:ln>
        </p:spPr>
        <p:txBody>
          <a:bodyPr>
            <a:spAutoFit/>
          </a:bodyPr>
          <a:lstStyle/>
          <a:p>
            <a:r>
              <a:rPr lang="ru-RU" sz="1100">
                <a:latin typeface="Franklin Gothic Book" pitchFamily="34" charset="0"/>
                <a:hlinkClick r:id="rId11" action="ppaction://hlinkpres?slideindex=24&amp;slidetitle=Использование русских народных игр в воспитании дошкольни..."/>
              </a:rPr>
              <a:t>Вперед</a:t>
            </a:r>
            <a:endParaRPr lang="ru-RU" sz="1100">
              <a:latin typeface="Franklin Gothic Boo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824</TotalTime>
  <Words>975</Words>
  <Application>Microsoft Office PowerPoint</Application>
  <PresentationFormat>Экран (4:3)</PresentationFormat>
  <Paragraphs>130</Paragraphs>
  <Slides>24</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9</vt:i4>
      </vt:variant>
      <vt:variant>
        <vt:lpstr>Заголовки слайдов</vt:lpstr>
      </vt:variant>
      <vt:variant>
        <vt:i4>24</vt:i4>
      </vt:variant>
    </vt:vector>
  </HeadingPairs>
  <TitlesOfParts>
    <vt:vector size="41" baseType="lpstr">
      <vt:lpstr>Franklin Gothic Book</vt:lpstr>
      <vt:lpstr>Arial</vt:lpstr>
      <vt:lpstr>Franklin Gothic Medium</vt:lpstr>
      <vt:lpstr>Wingdings 2</vt:lpstr>
      <vt:lpstr>Calibri</vt:lpstr>
      <vt:lpstr>Times New Roman</vt:lpstr>
      <vt:lpstr>Wingdings</vt:lpstr>
      <vt:lpstr>Comic Sans MS</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Народные игры</dc:title>
  <dc:creator>Admin</dc:creator>
  <cp:lastModifiedBy>User</cp:lastModifiedBy>
  <cp:revision>112</cp:revision>
  <dcterms:created xsi:type="dcterms:W3CDTF">2012-04-06T10:21:13Z</dcterms:created>
  <dcterms:modified xsi:type="dcterms:W3CDTF">2021-11-01T16:03:38Z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0x01010030FA96054A8F064BA0896BA60C175A29</vt:lpwstr>
  </property>
</Properties>
</file>