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9ABE-EC5F-4E19-89C1-2A3D0DBF2DA1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1FD35-330B-4C0F-AFD8-1F6A5CE7C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4F0A3-93DD-464A-9923-FF5621C14AD0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B38B9-D0F2-4DBE-B6D5-55CD02609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0F4F6-0E06-4240-A484-C4CD0D7F860E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B1C8-F4DD-4C25-809F-43599470E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ED22-A79F-4B09-B438-EFDFA290EB53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6B7F8-785A-4D64-A45E-5CFD42BDB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3F448-8ACE-41CA-A337-F19C21A61F76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CDF3A-3A7D-45AD-956A-329D9F937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8538C-CBED-40BD-956F-50CC5D6A3325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C1255-66C7-4AAE-8243-072DFA8D8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A3ED2-C05D-41E2-B4AB-841862B5CED8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8261B-829F-4C57-B3BE-E76CB8705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BB115-3D1B-4D27-9B6C-7F8AED102FC6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BABF8-DF6D-4504-A96B-13680B408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B7C7C-1FD5-42D6-A12C-75415CCB7957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0005C-6EAD-43B3-9F18-0B2CE7297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62DAE-2946-400D-A8D2-1D0EECBB53CB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C8489-F54E-4C3F-A4BC-58C00FDC6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28CB-D97A-424E-BD9B-B110E29A2409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8B728-BC0A-494B-A116-91FDCBF8F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A5CAA6-83B5-401F-8AAE-1F1378E2012B}" type="datetimeFigureOut">
              <a:rPr lang="ru-RU"/>
              <a:pPr>
                <a:defRPr/>
              </a:pPr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A6FD4F-12BC-4B90-909E-C86468ABD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3316" name="Picture 2" descr="D:\Рабочий стол\0022-022-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7188"/>
            <a:ext cx="9144000" cy="721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143250" y="785813"/>
            <a:ext cx="2143125" cy="1571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357290" y="214290"/>
            <a:ext cx="4857784" cy="22467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Презентация дидактических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игр по математическому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                   развитию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        (младший дошкольный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                           возраст)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119563" y="6159500"/>
            <a:ext cx="4202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          Воспитатель Семёнова Л.В</a:t>
            </a:r>
            <a:r>
              <a:rPr lang="ru-RU"/>
              <a:t>.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357166"/>
            <a:ext cx="3838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Дидактическая игра «Три квадрата»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2531" name="Прямоугольник 4"/>
          <p:cNvSpPr>
            <a:spLocks noChangeArrowheads="1"/>
          </p:cNvSpPr>
          <p:nvPr/>
        </p:nvSpPr>
        <p:spPr bwMode="auto">
          <a:xfrm>
            <a:off x="214313" y="857250"/>
            <a:ext cx="7358062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  <a:latin typeface="Calibri" pitchFamily="34" charset="0"/>
              </a:rPr>
              <a:t>Цель: </a:t>
            </a:r>
            <a:r>
              <a:rPr lang="ru-RU">
                <a:latin typeface="Calibri" pitchFamily="34" charset="0"/>
              </a:rPr>
              <a:t>научить детей соотносить по величине три </a:t>
            </a:r>
          </a:p>
          <a:p>
            <a:r>
              <a:rPr lang="ru-RU">
                <a:latin typeface="Calibri" pitchFamily="34" charset="0"/>
              </a:rPr>
              <a:t>предмета и обозначить их отношения словами:</a:t>
            </a:r>
          </a:p>
          <a:p>
            <a:r>
              <a:rPr lang="ru-RU">
                <a:latin typeface="Calibri" pitchFamily="34" charset="0"/>
              </a:rPr>
              <a:t> «большой», маленький», «средний», самый большой»,</a:t>
            </a:r>
          </a:p>
          <a:p>
            <a:r>
              <a:rPr lang="ru-RU">
                <a:latin typeface="Calibri" pitchFamily="34" charset="0"/>
              </a:rPr>
              <a:t> «самый маленький».</a:t>
            </a:r>
          </a:p>
          <a:p>
            <a:endParaRPr lang="ru-RU">
              <a:latin typeface="Calibri" pitchFamily="34" charset="0"/>
            </a:endParaRPr>
          </a:p>
          <a:p>
            <a:r>
              <a:rPr lang="ru-RU">
                <a:solidFill>
                  <a:srgbClr val="FF0000"/>
                </a:solidFill>
                <a:latin typeface="Calibri" pitchFamily="34" charset="0"/>
              </a:rPr>
              <a:t>Материалы: </a:t>
            </a:r>
            <a:r>
              <a:rPr lang="ru-RU">
                <a:latin typeface="Calibri" pitchFamily="34" charset="0"/>
              </a:rPr>
              <a:t>Три квадрата разной величины, фланелеграф; у детей по 3 квадрата, фланелеграф.</a:t>
            </a:r>
          </a:p>
          <a:p>
            <a:endParaRPr lang="ru-RU">
              <a:latin typeface="Calibri" pitchFamily="34" charset="0"/>
            </a:endParaRPr>
          </a:p>
          <a:p>
            <a:r>
              <a:rPr lang="ru-RU">
                <a:solidFill>
                  <a:srgbClr val="FF0000"/>
                </a:solidFill>
                <a:latin typeface="Calibri" pitchFamily="34" charset="0"/>
              </a:rPr>
              <a:t>Ход игры</a:t>
            </a:r>
          </a:p>
          <a:p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Воспитатель: Дети, у меня есть 3 квадрата, вот такие (показывает). Этот самый большой, этот - поменьше, а этот самый маленький (показывает каждый из них). А теперь вы покажите самые большие квадраты (дети поднимают и показывают), положите. Теперь поднимите средние. Теперь - самые маленькие.</a:t>
            </a:r>
          </a:p>
          <a:p>
            <a:r>
              <a:rPr lang="ru-RU">
                <a:latin typeface="Calibri" pitchFamily="34" charset="0"/>
              </a:rPr>
              <a:t>Далее воспитатель предлагает детям построит из квадратов башни. Показывает, как это делается, - помещает на фланелеграфе снизу вверх сначала большой, потом средний, потом маленький квадрат. «Сделайте вы такую башню на своих фланелеграфах, говорит воспитатель.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285750"/>
            <a:ext cx="28003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2D050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3571875"/>
            <a:ext cx="3643313" cy="288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285728"/>
            <a:ext cx="857256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Дидактическая игра «Большая - маленькая»</a:t>
            </a:r>
            <a:endParaRPr lang="ru-RU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00010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Цель:</a:t>
            </a:r>
            <a:r>
              <a:rPr lang="ru-RU" dirty="0">
                <a:latin typeface="+mn-lt"/>
                <a:cs typeface="+mn-cs"/>
              </a:rPr>
              <a:t> </a:t>
            </a:r>
            <a:r>
              <a:rPr lang="ru-RU" dirty="0">
                <a:latin typeface="+mn-lt"/>
                <a:cs typeface="+mn-cs"/>
              </a:rPr>
              <a:t>Различать </a:t>
            </a:r>
            <a:r>
              <a:rPr lang="ru-RU" dirty="0">
                <a:latin typeface="+mn-lt"/>
                <a:cs typeface="+mn-cs"/>
              </a:rPr>
              <a:t>и называть предметы по </a:t>
            </a:r>
            <a:r>
              <a:rPr lang="ru-RU" dirty="0">
                <a:latin typeface="+mn-lt"/>
                <a:cs typeface="+mn-cs"/>
              </a:rPr>
              <a:t>величине и цвету.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Материалы:</a:t>
            </a:r>
            <a:r>
              <a:rPr lang="ru-RU" dirty="0">
                <a:latin typeface="+mn-lt"/>
                <a:cs typeface="+mn-cs"/>
              </a:rPr>
              <a:t> Плоские фигурки рыбок разного цвета, маленькое и большое ведерко.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5003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Ход игры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23558" name="Прямоугольник 7"/>
          <p:cNvSpPr>
            <a:spLocks noChangeArrowheads="1"/>
          </p:cNvSpPr>
          <p:nvPr/>
        </p:nvSpPr>
        <p:spPr bwMode="auto">
          <a:xfrm>
            <a:off x="428625" y="2928938"/>
            <a:ext cx="4572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Воспитатель рассказывает, что игрушки бывают и большие, и маленькие. Давайте поиграем. Каждый из вас расскажет о своей игрушке: «Большая – рыба, а маленькая – рыбка». Показывает ведерки и предлагает детям маленьких рыбок положить в маленькое ведерко, а больших в большое.</a:t>
            </a:r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643174" y="1857364"/>
            <a:ext cx="4256293" cy="258532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Благодарим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внимание!</a:t>
            </a:r>
            <a:endParaRPr lang="ru-RU" sz="5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Прямоугольник 3"/>
          <p:cNvPicPr>
            <a:picLocks noChangeArrowheads="1"/>
          </p:cNvPicPr>
          <p:nvPr/>
        </p:nvPicPr>
        <p:blipFill>
          <a:blip r:embed="rId2">
            <a:grayscl/>
            <a:biLevel thresh="50000"/>
          </a:blip>
          <a:srcRect/>
          <a:stretch>
            <a:fillRect/>
          </a:stretch>
        </p:blipFill>
        <p:spPr bwMode="auto">
          <a:xfrm>
            <a:off x="371475" y="225425"/>
            <a:ext cx="8753475" cy="576103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714356"/>
            <a:ext cx="8143932" cy="289310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Д</a:t>
            </a:r>
            <a:r>
              <a:rPr lang="ru-RU" sz="2800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идактические игры, направленные на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формирования представлений о величине в младшем дошкольном возрасте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3214688"/>
            <a:ext cx="7310437" cy="32861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357166"/>
            <a:ext cx="8429684" cy="640175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Величина </a:t>
            </a:r>
            <a:r>
              <a:rPr lang="ru-RU" sz="2800" b="1" dirty="0">
                <a:ln>
                  <a:solidFill>
                    <a:srgbClr val="FFC000"/>
                  </a:solidFill>
                </a:ln>
                <a:solidFill>
                  <a:schemeClr val="accent2"/>
                </a:solidFill>
                <a:latin typeface="+mn-lt"/>
                <a:cs typeface="+mn-cs"/>
              </a:rPr>
              <a:t>- это показатель размера, объема, протяженности предмет . Понятие величины связано со способами сравнения определенных свойств предметов. </a:t>
            </a:r>
            <a:r>
              <a:rPr lang="ru-RU" sz="2800" b="1" dirty="0">
                <a:ln>
                  <a:solidFill>
                    <a:srgbClr val="FFC000"/>
                  </a:solidFill>
                </a:ln>
                <a:solidFill>
                  <a:schemeClr val="accent2"/>
                </a:solidFill>
                <a:latin typeface="+mn-lt"/>
                <a:cs typeface="+mn-cs"/>
              </a:rPr>
              <a:t>Представления о величине предметов являются важной составляющей частью математических представлений у детей </a:t>
            </a:r>
            <a:r>
              <a:rPr lang="ru-RU" sz="2800" b="1" dirty="0">
                <a:ln>
                  <a:solidFill>
                    <a:srgbClr val="FFC000"/>
                  </a:solidFill>
                </a:ln>
                <a:solidFill>
                  <a:schemeClr val="accent2"/>
                </a:solidFill>
                <a:latin typeface="+mn-lt"/>
                <a:cs typeface="+mn-cs"/>
              </a:rPr>
              <a:t>младшего дошкольного </a:t>
            </a:r>
            <a:r>
              <a:rPr lang="ru-RU" sz="2800" b="1" dirty="0">
                <a:ln>
                  <a:solidFill>
                    <a:srgbClr val="FFC000"/>
                  </a:solidFill>
                </a:ln>
                <a:solidFill>
                  <a:schemeClr val="accent2"/>
                </a:solidFill>
                <a:latin typeface="+mn-lt"/>
                <a:cs typeface="+mn-cs"/>
              </a:rPr>
              <a:t>возраста. Умение выделить величину как свойство предмета и дать ей название необходимо не только для познания каждого предмета в отдельности, но и для понимания отношений между ними. Это оказывает существенное влияние на формирование у детей более полных знаний об окружающей действительности.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357166"/>
            <a:ext cx="885828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Дидактическая игра </a:t>
            </a:r>
            <a:r>
              <a:rPr lang="ru-RU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«</a:t>
            </a:r>
            <a:r>
              <a:rPr lang="ru-RU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Елочка – красавица</a:t>
            </a:r>
            <a:r>
              <a:rPr lang="ru-RU" sz="2800" dirty="0">
                <a:solidFill>
                  <a:schemeClr val="accent1"/>
                </a:solidFill>
                <a:latin typeface="+mn-lt"/>
                <a:cs typeface="+mn-cs"/>
              </a:rPr>
              <a:t>»</a:t>
            </a:r>
          </a:p>
        </p:txBody>
      </p:sp>
      <p:pic>
        <p:nvPicPr>
          <p:cNvPr id="17411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3929063"/>
            <a:ext cx="401955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42910" y="1500174"/>
            <a:ext cx="39502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Цель.</a:t>
            </a:r>
            <a:r>
              <a:rPr lang="ru-RU" dirty="0">
                <a:latin typeface="+mn-lt"/>
                <a:cs typeface="+mn-cs"/>
              </a:rPr>
              <a:t>  Закреплять понятие: величина.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17413" name="Прямоугольник 6"/>
          <p:cNvSpPr>
            <a:spLocks noChangeArrowheads="1"/>
          </p:cNvSpPr>
          <p:nvPr/>
        </p:nvSpPr>
        <p:spPr bwMode="auto">
          <a:xfrm>
            <a:off x="714375" y="2000250"/>
            <a:ext cx="7215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</a:p>
        </p:txBody>
      </p:sp>
      <p:pic>
        <p:nvPicPr>
          <p:cNvPr id="10" name="Прямоугольник 9"/>
          <p:cNvPicPr>
            <a:picLocks noChangeArrowheads="1"/>
          </p:cNvPicPr>
          <p:nvPr/>
        </p:nvPicPr>
        <p:blipFill>
          <a:blip r:embed="rId3">
            <a:grayscl/>
            <a:biLevel thresh="50000"/>
          </a:blip>
          <a:srcRect/>
          <a:stretch>
            <a:fillRect/>
          </a:stretch>
        </p:blipFill>
        <p:spPr bwMode="auto">
          <a:xfrm>
            <a:off x="639763" y="2378075"/>
            <a:ext cx="7870825" cy="42545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3071810"/>
            <a:ext cx="428628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Ход игры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indent="45085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Воспитатель читает стихотворение.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«Мне ёлку купили!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Мне ёлку купили!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В лесу на опушке её не рубили.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А сделали ёлку на добром заводе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Хорошие дяди, веселые тёти.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(И. </a:t>
            </a:r>
            <a:r>
              <a:rPr lang="ru-RU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Токмакова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Рассмотреть с детьми елочки. Определить их размер. Высокая, ниже, самая низкая.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Прямоугольник 13"/>
          <p:cNvSpPr>
            <a:spLocks noChangeArrowheads="1"/>
          </p:cNvSpPr>
          <p:nvPr/>
        </p:nvSpPr>
        <p:spPr bwMode="auto">
          <a:xfrm>
            <a:off x="714375" y="1857375"/>
            <a:ext cx="8429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Развивать умение различать предметы по величине. 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4692951" cy="40011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Дидактическая игра «Сложи </a:t>
            </a: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снеговика»</a:t>
            </a:r>
          </a:p>
        </p:txBody>
      </p:sp>
      <p:pic>
        <p:nvPicPr>
          <p:cNvPr id="18435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0"/>
            <a:ext cx="35020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142852"/>
            <a:ext cx="492922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endParaRPr lang="ru-RU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indent="450850">
              <a:defRPr/>
            </a:pPr>
            <a:endParaRPr lang="ru-RU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indent="450850">
              <a:defRPr/>
            </a:pPr>
            <a:endParaRPr lang="ru-RU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indent="450850">
              <a:defRPr/>
            </a:pP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Закреплять понятия о величине.</a:t>
            </a:r>
          </a:p>
          <a:p>
            <a:pPr indent="45085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Развитие умения выполнять действия с предметами разной величины, тренировка мелкой моторики руки.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42844" y="2214554"/>
            <a:ext cx="878687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Материалы: 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Белый и цветной картон.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endParaRPr lang="ru-RU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indent="450850" eaLnBrk="0" hangingPunct="0">
              <a:defRPr/>
            </a:pP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Ход игры</a:t>
            </a:r>
          </a:p>
          <a:p>
            <a:pPr indent="450850" eaLnBrk="0" hangingPunct="0">
              <a:defRPr/>
            </a:pPr>
            <a:endParaRPr lang="ru-RU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Воспитатель предлагает ребёнку рассмотреть выложенные перед ними детали, потрогать их, прижать друг к другу. Затем показать готового снеговика. Обратить внимание на то, что снеговик состоит из кругов разных размеров: внизу – большой, дальше – средний, наверху – самый маленький. Предложить ребёнку сложить из кругов такого же снеговика.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428604"/>
            <a:ext cx="5966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Дидактическая игра «Спрячь </a:t>
            </a:r>
            <a:r>
              <a:rPr lang="ru-RU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в ладошке»</a:t>
            </a:r>
          </a:p>
        </p:txBody>
      </p:sp>
      <p:pic>
        <p:nvPicPr>
          <p:cNvPr id="19459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3286125"/>
            <a:ext cx="3573462" cy="255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28688" y="1071563"/>
            <a:ext cx="8215312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/>
                </a:solidFill>
                <a:latin typeface="+mn-lt"/>
                <a:cs typeface="+mn-cs"/>
              </a:rPr>
              <a:t>Цель</a:t>
            </a:r>
            <a:r>
              <a:rPr lang="ru-RU" dirty="0">
                <a:solidFill>
                  <a:schemeClr val="accent6"/>
                </a:solidFill>
                <a:latin typeface="+mn-lt"/>
                <a:cs typeface="+mn-cs"/>
              </a:rPr>
              <a:t>:  </a:t>
            </a:r>
            <a:r>
              <a:rPr lang="ru-RU" dirty="0">
                <a:latin typeface="+mn-lt"/>
                <a:cs typeface="+mn-cs"/>
              </a:rPr>
              <a:t>Различать </a:t>
            </a:r>
            <a:r>
              <a:rPr lang="ru-RU" dirty="0">
                <a:latin typeface="+mn-lt"/>
                <a:cs typeface="+mn-cs"/>
              </a:rPr>
              <a:t>и называть предметы по величине.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0125" y="1571625"/>
            <a:ext cx="7643813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r>
              <a:rPr lang="ru-RU" dirty="0">
                <a:latin typeface="+mn-lt"/>
                <a:cs typeface="+mn-cs"/>
              </a:rPr>
              <a:t>Развивать умение соотносить предметы по величине. 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22860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b="1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Материалы: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Маленький и большой шарики из шерстяных ниток,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eaLnBrk="0" hangingPunct="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фольги, салфеток, крышки, пуговицы.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3143250"/>
            <a:ext cx="5357813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sz="1100" b="1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Ход игры</a:t>
            </a:r>
          </a:p>
          <a:p>
            <a:pPr indent="450850">
              <a:defRPr/>
            </a:pPr>
            <a:endParaRPr lang="ru-RU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indent="450850">
              <a:defRPr/>
            </a:pP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Дать ребёнку шарики. Сказать: «Сейчас я покажу тебе фокус! » Заберите маленький шарик и спрячьте его в ладошке. Попросите ребёнка сделать тоже самое. Предложите повторить фокус с большим шариком. Объясните, почему большой шарик нельзя спрятать в ладошке. Сравните шарики между собой, затем с ладошкой ребёнка.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357166"/>
            <a:ext cx="6115520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Дидактическая игра «Веселые матрешки»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20483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357188"/>
            <a:ext cx="250031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Прямоугольник 5"/>
          <p:cNvSpPr>
            <a:spLocks noChangeArrowheads="1"/>
          </p:cNvSpPr>
          <p:nvPr/>
        </p:nvSpPr>
        <p:spPr bwMode="auto">
          <a:xfrm>
            <a:off x="357188" y="857250"/>
            <a:ext cx="5715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  <a:latin typeface="Calibri" pitchFamily="34" charset="0"/>
              </a:rPr>
              <a:t>Цель:</a:t>
            </a:r>
            <a:r>
              <a:rPr lang="ru-RU">
                <a:latin typeface="Calibri" pitchFamily="34" charset="0"/>
              </a:rPr>
              <a:t> Формировать умение различать и сравнивать предметы по разным качествам величины. </a:t>
            </a:r>
            <a:r>
              <a:rPr lang="ru-RU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>
                <a:latin typeface="Calibri" pitchFamily="34" charset="0"/>
              </a:rPr>
              <a:t>Закрепить умение устанавливать соотношение предметов по величине, учить детей использовать это умение при выполнении предметного действия (составление матрешки) .</a:t>
            </a:r>
          </a:p>
          <a:p>
            <a:r>
              <a:rPr lang="ru-RU">
                <a:solidFill>
                  <a:srgbClr val="FF0000"/>
                </a:solidFill>
                <a:latin typeface="Calibri" pitchFamily="34" charset="0"/>
              </a:rPr>
              <a:t>Материалы:</a:t>
            </a:r>
            <a:r>
              <a:rPr lang="ru-RU">
                <a:latin typeface="Calibri" pitchFamily="34" charset="0"/>
              </a:rPr>
              <a:t> 2 комплекта пятиместных матрешек.</a:t>
            </a:r>
          </a:p>
        </p:txBody>
      </p:sp>
      <p:sp>
        <p:nvSpPr>
          <p:cNvPr id="20485" name="Прямоугольник 6"/>
          <p:cNvSpPr>
            <a:spLocks noChangeArrowheads="1"/>
          </p:cNvSpPr>
          <p:nvPr/>
        </p:nvSpPr>
        <p:spPr bwMode="auto">
          <a:xfrm>
            <a:off x="142875" y="3000375"/>
            <a:ext cx="864393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  <a:latin typeface="Calibri" pitchFamily="34" charset="0"/>
              </a:rPr>
              <a:t>Ход игры</a:t>
            </a:r>
          </a:p>
          <a:p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Показываем матрешки, затем разбираем матрешку, обращаем внимание детей на верхнюю и нижнюю части, составляющие игрушку, на их соотношения, на порядок следования матрешек друг за другом от самой большой к самой маленькой. Вкладывая одну матрешку в другую, они определяют, какая из них меньше, а какая – больше. Задание считается выполненным, если ребенок умеет правильно подобрать и соотнести части матрешек по величине, назвать их. С проявлением интереса дети с заданием справились.</a:t>
            </a:r>
          </a:p>
        </p:txBody>
      </p:sp>
    </p:spTree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8143932" cy="40011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Дидактическая игра « </a:t>
            </a:r>
            <a:r>
              <a:rPr lang="ru-RU" sz="2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Нанизывание больших и маленьких </a:t>
            </a:r>
            <a:r>
              <a:rPr lang="ru-RU" sz="2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бус»</a:t>
            </a:r>
            <a:endParaRPr lang="ru-RU" sz="2000" b="1" dirty="0">
              <a:ln/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21507" name="Прямоугольник 4"/>
          <p:cNvSpPr>
            <a:spLocks noChangeArrowheads="1"/>
          </p:cNvSpPr>
          <p:nvPr/>
        </p:nvSpPr>
        <p:spPr bwMode="auto">
          <a:xfrm>
            <a:off x="214313" y="642938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2D050"/>
                </a:solidFill>
                <a:latin typeface="Calibri" pitchFamily="34" charset="0"/>
              </a:rPr>
              <a:t>Цель: </a:t>
            </a:r>
            <a:r>
              <a:rPr lang="ru-RU">
                <a:latin typeface="Calibri" pitchFamily="34" charset="0"/>
              </a:rPr>
              <a:t>учить детей чередовать предметы по величине.</a:t>
            </a:r>
          </a:p>
        </p:txBody>
      </p:sp>
      <p:sp>
        <p:nvSpPr>
          <p:cNvPr id="21508" name="Rectangle 1"/>
          <p:cNvSpPr>
            <a:spLocks noChangeArrowheads="1"/>
          </p:cNvSpPr>
          <p:nvPr/>
        </p:nvSpPr>
        <p:spPr bwMode="auto">
          <a:xfrm>
            <a:off x="0" y="128587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>
              <a:tabLst>
                <a:tab pos="1120775" algn="l"/>
              </a:tabLst>
            </a:pPr>
            <a:r>
              <a:rPr lang="ru-RU" b="1">
                <a:solidFill>
                  <a:srgbClr val="92D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Материалы: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для каждого ребёнка по восемь деревянных бусин двух величин одинакового цвета и формы (диаметр большой бусины 2см, маленькой 1см), тонкие шнуры или толстые нитки с навощенными или предварительно опущенными в клей концами.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9" name="Прямоугольник 6"/>
          <p:cNvSpPr>
            <a:spLocks noChangeArrowheads="1"/>
          </p:cNvSpPr>
          <p:nvPr/>
        </p:nvSpPr>
        <p:spPr bwMode="auto">
          <a:xfrm>
            <a:off x="0" y="2428875"/>
            <a:ext cx="621506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92D050"/>
                </a:solidFill>
                <a:latin typeface="Calibri" pitchFamily="34" charset="0"/>
              </a:rPr>
              <a:t>Ход игры</a:t>
            </a:r>
          </a:p>
          <a:p>
            <a:r>
              <a:rPr lang="ru-RU" sz="1600">
                <a:latin typeface="Calibri" pitchFamily="34" charset="0"/>
              </a:rPr>
              <a:t>Воспитатель показывает детям красивую куклу и поясняет, что она пришла к ним в гости и что- то принесла в корзиночке. Кукла здоровается с детьми, воспитатель предлагает детям тоже здороваться с куклой. Куклу сажает на стол и, вынимая из корзиночки коробочку, показывает детям, что там лежат большие и маленькие бусинки и нитка. Кукла просит сделать для нее красивые бусы. Взрослый берёт вначале большую, затем маленькую бусинку и нанизывает их на нитку одну за другой. Переходя от одного ребёнка к другому, воспитатель обучает каждого малыша нанизыванию бус. Затем воспитатель говорит детям, что кукла принесла ещё много бус и раздает каждому из детей материал для самостоятельного выполнения задания. Педагог внимательно следит за деятельностью воспитанников. Одним детям помогает продевать нитку в отверстие бусинок, другим напоминает о чередовании бусинок: сначала большая, затем маленькая, вот так.</a:t>
            </a:r>
          </a:p>
        </p:txBody>
      </p:sp>
      <p:pic>
        <p:nvPicPr>
          <p:cNvPr id="21510" name="Рисунок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25" y="3929063"/>
            <a:ext cx="2571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502</Words>
  <Application>Microsoft Office PowerPoint</Application>
  <PresentationFormat>Экран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User</cp:lastModifiedBy>
  <cp:revision>27</cp:revision>
  <dcterms:created xsi:type="dcterms:W3CDTF">2014-03-26T16:59:24Z</dcterms:created>
  <dcterms:modified xsi:type="dcterms:W3CDTF">2021-11-01T13:15:01Z</dcterms:modified>
</cp:coreProperties>
</file>