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2" r:id="rId3"/>
    <p:sldId id="295" r:id="rId4"/>
    <p:sldId id="256" r:id="rId5"/>
    <p:sldId id="266" r:id="rId6"/>
    <p:sldId id="271" r:id="rId7"/>
    <p:sldId id="298" r:id="rId8"/>
    <p:sldId id="273" r:id="rId9"/>
    <p:sldId id="310" r:id="rId10"/>
    <p:sldId id="294" r:id="rId11"/>
    <p:sldId id="280" r:id="rId12"/>
    <p:sldId id="285" r:id="rId13"/>
    <p:sldId id="279" r:id="rId14"/>
    <p:sldId id="278" r:id="rId15"/>
    <p:sldId id="275" r:id="rId16"/>
    <p:sldId id="282" r:id="rId17"/>
    <p:sldId id="284" r:id="rId18"/>
    <p:sldId id="287" r:id="rId19"/>
    <p:sldId id="289" r:id="rId20"/>
    <p:sldId id="283" r:id="rId21"/>
    <p:sldId id="286" r:id="rId22"/>
    <p:sldId id="290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24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theme" Target="theme/theme1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presProps" Target="pres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5685B-F237-43A7-9948-F53794FB2411}" type="datetimeFigureOut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EDE2F-F480-4D2C-81A7-2E0BC64ED1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EA71F-5505-4A8F-B438-F0BAEC7A9A0E}" type="datetimeFigureOut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100A1-9E7D-4906-9392-86699D78E4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DB788-8EEA-4DA7-B75A-F80DA8A840BD}" type="datetimeFigureOut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86DAA-E8C6-4F10-9E35-2581ECCFEE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41635-0B8B-4904-9AC1-3B2BA6DFC22A}" type="datetimeFigureOut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31373-0AEB-4B7C-88CF-6283DA5E9C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A9DB1-2CB6-41C7-B0B9-4D9998AEF5AB}" type="datetimeFigureOut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3C690-1C58-47B1-B9C8-B0D746B9C9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B1BF-D9F5-4328-80F9-C99C8917EF50}" type="datetimeFigureOut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5FAA1-AB4A-4B92-B146-CEBE057093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7C187-F528-496C-B03A-9C3550D7261B}" type="datetimeFigureOut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43CE1-0784-4384-9B68-CEA122695B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998CD-D03B-4327-B587-43388C0A19E7}" type="datetimeFigureOut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0C060-81CD-426E-9AC2-FA3DFA4C5A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14745-AAA8-47A6-94C6-23FA29DF8DE6}" type="datetimeFigureOut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502D4-7EC0-4750-B020-3F3501933C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994C6-E452-42A8-AB1D-077238B2F3E3}" type="datetimeFigureOut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6439F-C40D-4057-B408-B486026137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BA5A6-FADA-4D5E-9B03-DEE2F065F0A1}" type="datetimeFigureOut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B8703-A71B-4E23-908F-27BAB27322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4537763-47E0-4940-8F11-CE527F0CE5C0}" type="datetimeFigureOut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E5F319-16B4-4C89-9DE6-A9957E8B82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3.jpeg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2071670" y="428604"/>
            <a:ext cx="6624637" cy="504825"/>
          </a:xfrm>
        </p:spPr>
        <p:txBody>
          <a:bodyPr/>
          <a:lstStyle/>
          <a:p>
            <a:pPr eaLnBrk="1" hangingPunct="1"/>
            <a:br>
              <a:rPr lang="ru-RU" sz="4000" i="1" dirty="0">
                <a:solidFill>
                  <a:srgbClr val="FF0000"/>
                </a:solidFill>
              </a:rPr>
            </a:br>
            <a:br>
              <a:rPr lang="ru-RU" sz="4000" i="1" dirty="0">
                <a:solidFill>
                  <a:srgbClr val="FF0000"/>
                </a:solidFill>
              </a:rPr>
            </a:br>
            <a:br>
              <a:rPr lang="ru-RU" sz="4000" i="1" dirty="0">
                <a:solidFill>
                  <a:srgbClr val="FF0000"/>
                </a:solidFill>
              </a:rPr>
            </a:br>
            <a:br>
              <a:rPr lang="ru-RU" sz="4000" i="1" dirty="0">
                <a:solidFill>
                  <a:srgbClr val="FF0000"/>
                </a:solidFill>
              </a:rPr>
            </a:br>
            <a:br>
              <a:rPr lang="ru-RU" sz="4000" i="1" dirty="0">
                <a:solidFill>
                  <a:srgbClr val="FF0000"/>
                </a:solidFill>
              </a:rPr>
            </a:br>
            <a:br>
              <a:rPr lang="ru-RU" sz="4000" i="1" dirty="0">
                <a:solidFill>
                  <a:srgbClr val="FF0000"/>
                </a:solidFill>
              </a:rPr>
            </a:br>
            <a:br>
              <a:rPr lang="ru-RU" sz="4000" i="1" dirty="0">
                <a:solidFill>
                  <a:srgbClr val="FF0000"/>
                </a:solidFill>
              </a:rPr>
            </a:br>
            <a:br>
              <a:rPr lang="ru-RU" sz="4000" i="1" dirty="0">
                <a:solidFill>
                  <a:srgbClr val="FF0000"/>
                </a:solidFill>
              </a:rPr>
            </a:br>
            <a:br>
              <a:rPr lang="ru-RU" sz="4000" i="1" dirty="0">
                <a:solidFill>
                  <a:srgbClr val="FF0000"/>
                </a:solidFill>
              </a:rPr>
            </a:br>
            <a:br>
              <a:rPr lang="ru-RU" sz="4000" i="1" dirty="0">
                <a:solidFill>
                  <a:srgbClr val="FF0000"/>
                </a:solidFill>
              </a:rPr>
            </a:br>
            <a:r>
              <a:rPr lang="ru-RU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Народные</a:t>
            </a:r>
            <a:br>
              <a:rPr lang="ru-RU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подвижные игры на прогулке. </a:t>
            </a:r>
            <a:br>
              <a:rPr lang="ru-RU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7029450"/>
            <a:ext cx="6008688" cy="144463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0975" y="0"/>
            <a:ext cx="24495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57620" y="5000636"/>
            <a:ext cx="49463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>
                <a:latin typeface="Times New Roman" pitchFamily="18" charset="0"/>
                <a:cs typeface="Times New Roman" pitchFamily="18" charset="0"/>
              </a:rPr>
              <a:t>Подготовил: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инструктор по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физической культуре</a:t>
            </a:r>
          </a:p>
          <a:p>
            <a:pPr algn="r"/>
            <a:r>
              <a:rPr lang="ru-RU" sz="2400">
                <a:latin typeface="Times New Roman" pitchFamily="18" charset="0"/>
                <a:cs typeface="Times New Roman" pitchFamily="18" charset="0"/>
              </a:rPr>
              <a:t>Елисеев Н. М. </a:t>
            </a:r>
          </a:p>
          <a:p>
            <a:pPr algn="r"/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532440" cy="5378152"/>
          </a:xfrm>
        </p:spPr>
        <p:txBody>
          <a:bodyPr rtlCol="0">
            <a:noAutofit/>
          </a:bodyPr>
          <a:lstStyle/>
          <a:p>
            <a:pPr marL="914400" lvl="1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«Много троих, хватит двоих»</a:t>
            </a:r>
          </a:p>
          <a:p>
            <a:pPr marL="914400" lvl="1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kern="10" dirty="0">
              <a:ln w="18000">
                <a:solidFill>
                  <a:schemeClr val="tx1"/>
                </a:solidFill>
                <a:miter lim="800000"/>
                <a:headEnd/>
                <a:tailEnd/>
              </a:ln>
              <a:solidFill>
                <a:srgbClr val="008000"/>
              </a:solidFill>
              <a:effectLst>
                <a:outerShdw dist="23000" dir="7020039" algn="tl" rotWithShape="0">
                  <a:srgbClr val="000000">
                    <a:alpha val="50000"/>
                  </a:srgbClr>
                </a:outerShdw>
              </a:effectLst>
              <a:latin typeface="Impact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kern="10" dirty="0">
              <a:ln w="18000">
                <a:solidFill>
                  <a:schemeClr val="tx1"/>
                </a:solidFill>
                <a:miter lim="800000"/>
                <a:headEnd/>
                <a:tailEnd/>
              </a:ln>
              <a:solidFill>
                <a:srgbClr val="008000"/>
              </a:solidFill>
              <a:effectLst>
                <a:outerShdw dist="23000" dir="7020039" algn="tl" rotWithShape="0">
                  <a:srgbClr val="000000">
                    <a:alpha val="50000"/>
                  </a:srgbClr>
                </a:outerShdw>
              </a:effectLst>
              <a:latin typeface="Impact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kern="10" dirty="0">
              <a:ln w="18000">
                <a:solidFill>
                  <a:schemeClr val="tx1"/>
                </a:solidFill>
                <a:miter lim="800000"/>
                <a:headEnd/>
                <a:tailEnd/>
              </a:ln>
              <a:solidFill>
                <a:srgbClr val="008000"/>
              </a:solidFill>
              <a:effectLst>
                <a:outerShdw dist="23000" dir="7020039" algn="tl" rotWithShape="0">
                  <a:srgbClr val="000000">
                    <a:alpha val="50000"/>
                  </a:srgbClr>
                </a:outerShdw>
              </a:effectLst>
              <a:latin typeface="Impact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84213" y="0"/>
            <a:ext cx="24479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Прямоугольник 6"/>
          <p:cNvSpPr>
            <a:spLocks noChangeArrowheads="1"/>
          </p:cNvSpPr>
          <p:nvPr/>
        </p:nvSpPr>
        <p:spPr bwMode="auto">
          <a:xfrm>
            <a:off x="1692275" y="981075"/>
            <a:ext cx="7200900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Дети встают парами лицом в центр круга.  Игру начинают двое, один из них — водящий, он стоит на 3—4 шага  сзади того, кто убегает от него.  Убегающий хлопает три раза в ладоши, после третьего хлопка бежит от водящего. Чтобы не быть осаленным, он встаёт впереди какой-нибудь пары. Прежде чем  встать, на бегу кричит: «Много троих, хватит двоих». Тот, кто в этой паре оказывается за ним, убегает от водящего. Если водящему удалось осалить убегающего, то они меняются ролями. </a:t>
            </a:r>
            <a:br>
              <a:rPr 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sz="2000" b="1">
                <a:latin typeface="Times New Roman" pitchFamily="18" charset="0"/>
                <a:cs typeface="Times New Roman" pitchFamily="18" charset="0"/>
              </a:rPr>
              <a:t>Правила:</a:t>
            </a:r>
            <a:br>
              <a:rPr 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sz="2000" b="1">
                <a:latin typeface="Times New Roman" pitchFamily="18" charset="0"/>
                <a:cs typeface="Times New Roman" pitchFamily="18" charset="0"/>
              </a:rPr>
              <a:t>1.  Во время игры нельзя пробегать через круг. </a:t>
            </a:r>
            <a:br>
              <a:rPr 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sz="2000" b="1">
                <a:latin typeface="Times New Roman" pitchFamily="18" charset="0"/>
                <a:cs typeface="Times New Roman" pitchFamily="18" charset="0"/>
              </a:rPr>
              <a:t>2.  Убегающему нельзя пробегать более двух кругов. </a:t>
            </a:r>
            <a:br>
              <a:rPr 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sz="2000" b="1">
                <a:latin typeface="Times New Roman" pitchFamily="18" charset="0"/>
                <a:cs typeface="Times New Roman" pitchFamily="18" charset="0"/>
              </a:rPr>
              <a:t>3.  Как только он вбегает в круг, он должен сразу встать впереди какой-нибудь пары. Нарушивший это правило </a:t>
            </a:r>
          </a:p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становится водящим. </a:t>
            </a:r>
            <a:br>
              <a:rPr lang="ru-RU" sz="2000" b="1">
                <a:latin typeface="Times New Roman" pitchFamily="18" charset="0"/>
                <a:cs typeface="Times New Roman" pitchFamily="18" charset="0"/>
              </a:rPr>
            </a:br>
            <a:br>
              <a:rPr lang="ru-RU">
                <a:latin typeface="Calibri" pitchFamily="34" charset="0"/>
              </a:rPr>
            </a:br>
            <a:endParaRPr lang="ru-RU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268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150" y="0"/>
            <a:ext cx="7308850" cy="5638800"/>
          </a:xfrm>
        </p:spPr>
        <p:txBody>
          <a:bodyPr/>
          <a:lstStyle/>
          <a:p>
            <a:pPr marL="914400" lvl="1" indent="-457200" algn="l" eaLnBrk="1" hangingPunct="1"/>
            <a:r>
              <a:rPr lang="ru-RU" sz="2400" b="1" i="1">
                <a:solidFill>
                  <a:schemeClr val="tx1"/>
                </a:solidFill>
              </a:rPr>
              <a:t>                    </a:t>
            </a:r>
            <a:r>
              <a:rPr lang="ru-RU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«Горелки»</a:t>
            </a:r>
          </a:p>
          <a:p>
            <a:pPr marL="914400" lvl="1" indent="-457200" algn="l" eaLnBrk="1" hangingPunct="1"/>
            <a:endParaRPr lang="ru-RU" sz="2400" b="1" i="1">
              <a:solidFill>
                <a:schemeClr val="tx1"/>
              </a:solidFill>
            </a:endParaRPr>
          </a:p>
          <a:p>
            <a:pPr marL="914400" lvl="1" indent="-457200" algn="l" eaLnBrk="1" hangingPunct="1"/>
            <a:endParaRPr lang="ru-RU" sz="2400" b="1" i="1">
              <a:solidFill>
                <a:schemeClr val="tx1"/>
              </a:solidFill>
            </a:endParaRPr>
          </a:p>
          <a:p>
            <a:pPr algn="l" eaLnBrk="1" hangingPunct="1"/>
            <a:endParaRPr lang="ru-RU" b="1" i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0975" y="0"/>
            <a:ext cx="24495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Прямоугольник 4"/>
          <p:cNvSpPr>
            <a:spLocks noChangeArrowheads="1"/>
          </p:cNvSpPr>
          <p:nvPr/>
        </p:nvSpPr>
        <p:spPr bwMode="auto">
          <a:xfrm>
            <a:off x="1979613" y="260350"/>
            <a:ext cx="6769100" cy="551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Водящего  выбирают до начала игры. Все остальные образуют пары, преимущественно мальчик – девочка. Пары встают друг за другом, а водящий спиной к первой паре на определенном расстоянии. ему строго воспрещается оглядываться назад. После кто-то один или все вместе начинают приговаривать: "Гори, гори ясно! Чтобы не погасло. Глядь на небо, там птички летят , колокольчики звенят!"  Водящий смотрит в небо, а последняя пара бежит через стороны вперед, один человек через правую сторону, другой через левую сторону. Задача этой пары постараться встать впереди,</a:t>
            </a:r>
          </a:p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 взявшись за руки. Водящий старается поймать или хотя бы осалить одного из передвигающейся пары. </a:t>
            </a:r>
          </a:p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Если это происходит, тот, кого осалили, становится </a:t>
            </a:r>
          </a:p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водящим, а "старый" водящий занимает его </a:t>
            </a:r>
          </a:p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место в паре.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513" y="1052513"/>
            <a:ext cx="6408737" cy="4586287"/>
          </a:xfrm>
        </p:spPr>
        <p:txBody>
          <a:bodyPr/>
          <a:lstStyle/>
          <a:p>
            <a:pPr algn="l" eaLnBrk="1" hangingPunct="1"/>
            <a:r>
              <a:rPr lang="ru-RU" altLang="ru-RU" sz="1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Игроки стоят парами друг за другом. Впереди водящий, он</a:t>
            </a:r>
          </a:p>
          <a:p>
            <a:pPr algn="l" eaLnBrk="1" hangingPunct="1"/>
            <a:r>
              <a:rPr lang="ru-RU" altLang="ru-RU" sz="1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держит в руке над головой платочек.</a:t>
            </a:r>
          </a:p>
          <a:p>
            <a:pPr eaLnBrk="1" hangingPunct="1"/>
            <a:endParaRPr lang="ru-RU" altLang="ru-RU" sz="18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 sz="1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 хором:</a:t>
            </a:r>
            <a:br>
              <a:rPr lang="ru-RU" altLang="ru-RU" sz="1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Гори, гори ясно,</a:t>
            </a:r>
            <a:br>
              <a:rPr lang="ru-RU" altLang="ru-RU" sz="1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Чтобы не погасло.</a:t>
            </a:r>
            <a:br>
              <a:rPr lang="ru-RU" altLang="ru-RU" sz="1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Глядь на небо,</a:t>
            </a:r>
            <a:br>
              <a:rPr lang="ru-RU" altLang="ru-RU" sz="1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Птички летят,</a:t>
            </a:r>
            <a:br>
              <a:rPr lang="ru-RU" altLang="ru-RU" sz="1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Колокольчики звенят!</a:t>
            </a:r>
          </a:p>
          <a:p>
            <a:pPr eaLnBrk="1" hangingPunct="1"/>
            <a:r>
              <a:rPr lang="ru-RU" altLang="ru-RU" sz="1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Раз, два, три!</a:t>
            </a:r>
            <a:br>
              <a:rPr lang="ru-RU" altLang="ru-RU" sz="1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Последняя пара беги!</a:t>
            </a:r>
          </a:p>
          <a:p>
            <a:pPr eaLnBrk="1" hangingPunct="1"/>
            <a:endParaRPr lang="ru-RU" altLang="ru-RU" sz="18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u-RU" altLang="ru-RU" sz="1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Дети последней пары бегут вдоль колонны (один справа, другой слева). Тот, кто добежит до водящего первым, берет у него платочек и встает с ним впереди колонны, а опоздавший “горит”, т. е. водит.</a:t>
            </a:r>
          </a:p>
          <a:p>
            <a:pPr algn="l" eaLnBrk="1" hangingPunct="1"/>
            <a:endParaRPr lang="ru-RU" b="1" i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0975" y="0"/>
            <a:ext cx="24495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Прямоугольник 5"/>
          <p:cNvSpPr>
            <a:spLocks noChangeArrowheads="1"/>
          </p:cNvSpPr>
          <p:nvPr/>
        </p:nvSpPr>
        <p:spPr bwMode="auto">
          <a:xfrm>
            <a:off x="3708400" y="549275"/>
            <a:ext cx="30051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5604" name="Прямоугольник 7"/>
          <p:cNvSpPr>
            <a:spLocks noChangeArrowheads="1"/>
          </p:cNvSpPr>
          <p:nvPr/>
        </p:nvSpPr>
        <p:spPr bwMode="auto">
          <a:xfrm>
            <a:off x="2124075" y="260350"/>
            <a:ext cx="65516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 b="1" i="1">
                <a:latin typeface="Calibri" pitchFamily="34" charset="0"/>
              </a:rPr>
              <a:t>                    </a:t>
            </a:r>
            <a:r>
              <a:rPr lang="ru-RU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«Горелки с платочком»</a:t>
            </a:r>
            <a:endParaRPr lang="ru-RU" sz="40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150" y="0"/>
            <a:ext cx="7308850" cy="5638800"/>
          </a:xfrm>
        </p:spPr>
        <p:txBody>
          <a:bodyPr/>
          <a:lstStyle/>
          <a:p>
            <a:pPr marL="914400" lvl="1" indent="-457200" algn="l" eaLnBrk="1" hangingPunct="1"/>
            <a:r>
              <a:rPr lang="ru-RU" sz="2400" b="1">
                <a:solidFill>
                  <a:schemeClr val="tx1"/>
                </a:solidFill>
              </a:rPr>
              <a:t>                        </a:t>
            </a:r>
            <a:r>
              <a:rPr lang="ru-RU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«Почта»</a:t>
            </a:r>
          </a:p>
          <a:p>
            <a:pPr algn="l" eaLnBrk="1" hangingPunct="1"/>
            <a:endParaRPr lang="ru-RU" b="1" i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0975" y="0"/>
            <a:ext cx="24495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Прямоугольник 3"/>
          <p:cNvSpPr>
            <a:spLocks noChangeArrowheads="1"/>
          </p:cNvSpPr>
          <p:nvPr/>
        </p:nvSpPr>
        <p:spPr bwMode="auto">
          <a:xfrm>
            <a:off x="2195513" y="476250"/>
            <a:ext cx="6391275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000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Игра начинается с переклички водящего с игроками: </a:t>
            </a:r>
            <a:br>
              <a:rPr 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sz="2000" b="1">
                <a:latin typeface="Times New Roman" pitchFamily="18" charset="0"/>
                <a:cs typeface="Times New Roman" pitchFamily="18" charset="0"/>
              </a:rPr>
              <a:t> - Динь, динь, динь!</a:t>
            </a:r>
            <a:br>
              <a:rPr 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sz="2000" b="1">
                <a:latin typeface="Times New Roman" pitchFamily="18" charset="0"/>
                <a:cs typeface="Times New Roman" pitchFamily="18" charset="0"/>
              </a:rPr>
              <a:t> - Кто там?</a:t>
            </a:r>
            <a:br>
              <a:rPr 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sz="2000" b="1">
                <a:latin typeface="Times New Roman" pitchFamily="18" charset="0"/>
                <a:cs typeface="Times New Roman" pitchFamily="18" charset="0"/>
              </a:rPr>
              <a:t> - Почта!</a:t>
            </a:r>
            <a:br>
              <a:rPr 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sz="2000" b="1">
                <a:latin typeface="Times New Roman" pitchFamily="18" charset="0"/>
                <a:cs typeface="Times New Roman" pitchFamily="18" charset="0"/>
              </a:rPr>
              <a:t> - Откуда?</a:t>
            </a:r>
            <a:br>
              <a:rPr 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sz="2000" b="1">
                <a:latin typeface="Times New Roman" pitchFamily="18" charset="0"/>
                <a:cs typeface="Times New Roman" pitchFamily="18" charset="0"/>
              </a:rPr>
              <a:t> - Из города …</a:t>
            </a:r>
            <a:br>
              <a:rPr 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sz="2000" b="1">
                <a:latin typeface="Times New Roman" pitchFamily="18" charset="0"/>
                <a:cs typeface="Times New Roman" pitchFamily="18" charset="0"/>
              </a:rPr>
              <a:t> - А что в городе делают?</a:t>
            </a:r>
            <a:br>
              <a:rPr 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sz="2000" b="1">
                <a:latin typeface="Times New Roman" pitchFamily="18" charset="0"/>
                <a:cs typeface="Times New Roman" pitchFamily="18" charset="0"/>
              </a:rPr>
              <a:t> Водящий может сказать, что в городе танцуют, поют, прыгают. Все играющие должны делать то, что сказал водящий. А тот, кто плохо выполняет задание, отдает фант. Игра заканчивается, как только водящий наберет 5 фантов. Играющие, чьи фанты у водящего, должны их выкупить. Водящий придумывает для них интересные задания. Дети читают стихи, вспоминают загадки, имитируют движения животных. Затем выбирают нового водящего и игра повторяется.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150" y="-171450"/>
            <a:ext cx="7308850" cy="5810250"/>
          </a:xfrm>
        </p:spPr>
        <p:txBody>
          <a:bodyPr/>
          <a:lstStyle/>
          <a:p>
            <a:pPr marL="914400" lvl="1" indent="-457200" algn="l" eaLnBrk="1" hangingPunct="1"/>
            <a:r>
              <a:rPr lang="ru-RU" sz="2400" b="1" i="1">
                <a:solidFill>
                  <a:schemeClr val="tx1"/>
                </a:solidFill>
              </a:rPr>
              <a:t>    </a:t>
            </a:r>
          </a:p>
          <a:p>
            <a:pPr marL="914400" lvl="1" indent="-457200" algn="l" eaLnBrk="1" hangingPunct="1"/>
            <a:r>
              <a:rPr lang="ru-RU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«Веревочка»</a:t>
            </a:r>
          </a:p>
          <a:p>
            <a:pPr algn="l" eaLnBrk="1" hangingPunct="1"/>
            <a:endParaRPr lang="ru-RU" b="1" i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0975" y="0"/>
            <a:ext cx="24495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Прямоугольник 4"/>
          <p:cNvSpPr>
            <a:spLocks noChangeArrowheads="1"/>
          </p:cNvSpPr>
          <p:nvPr/>
        </p:nvSpPr>
        <p:spPr bwMode="auto">
          <a:xfrm>
            <a:off x="2268538" y="1196975"/>
            <a:ext cx="6677025" cy="409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Берут длинную веревку, концы ее связывают. Участники игры встают в круг и берут веревку в руки. В середине стоит водящий. Он ходит по кругу и старается коснуться рук одного из играющих. </a:t>
            </a:r>
            <a:br>
              <a:rPr 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sz="2000" b="1">
                <a:latin typeface="Times New Roman" pitchFamily="18" charset="0"/>
                <a:cs typeface="Times New Roman" pitchFamily="18" charset="0"/>
              </a:rPr>
              <a:t>Но дети внимательны, они опускают веревку и быстро прячут руки. Как только водящий отходит, они сразу же берут веревку. Кого водящий ударит по руке, тот идет водить.</a:t>
            </a:r>
            <a:br>
              <a:rPr 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sz="2000" b="1">
                <a:latin typeface="Times New Roman" pitchFamily="18" charset="0"/>
                <a:cs typeface="Times New Roman" pitchFamily="18" charset="0"/>
              </a:rPr>
              <a:t>Правила:</a:t>
            </a:r>
            <a:br>
              <a:rPr 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sz="2000" b="1">
                <a:latin typeface="Times New Roman" pitchFamily="18" charset="0"/>
                <a:cs typeface="Times New Roman" pitchFamily="18" charset="0"/>
              </a:rPr>
              <a:t>1. Играющие должны веревку держать двумя</a:t>
            </a:r>
          </a:p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 руками.</a:t>
            </a:r>
            <a:br>
              <a:rPr 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sz="2000" b="1">
                <a:latin typeface="Times New Roman" pitchFamily="18" charset="0"/>
                <a:cs typeface="Times New Roman" pitchFamily="18" charset="0"/>
              </a:rPr>
              <a:t>2. По ходу игры веревка не должна падать на </a:t>
            </a:r>
          </a:p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землю.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150" y="260350"/>
            <a:ext cx="7308850" cy="5378450"/>
          </a:xfrm>
        </p:spPr>
        <p:txBody>
          <a:bodyPr/>
          <a:lstStyle/>
          <a:p>
            <a:pPr marL="914400" lvl="1" indent="-457200" algn="l" eaLnBrk="1" hangingPunct="1"/>
            <a:r>
              <a:rPr lang="ru-RU" sz="2400" b="1" i="1">
                <a:solidFill>
                  <a:schemeClr val="tx1"/>
                </a:solidFill>
              </a:rPr>
              <a:t>    </a:t>
            </a:r>
          </a:p>
          <a:p>
            <a:pPr marL="914400" lvl="1" indent="-457200" algn="l" eaLnBrk="1" hangingPunct="1"/>
            <a:endParaRPr lang="ru-RU" sz="2400" b="1" i="1">
              <a:solidFill>
                <a:schemeClr val="tx1"/>
              </a:solidFill>
            </a:endParaRPr>
          </a:p>
          <a:p>
            <a:pPr algn="l" eaLnBrk="1" hangingPunct="1"/>
            <a:endParaRPr lang="ru-RU" b="1" i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0975" y="0"/>
            <a:ext cx="24495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Прямоугольник 4"/>
          <p:cNvSpPr>
            <a:spLocks noChangeArrowheads="1"/>
          </p:cNvSpPr>
          <p:nvPr/>
        </p:nvSpPr>
        <p:spPr bwMode="auto">
          <a:xfrm>
            <a:off x="2286000" y="1166813"/>
            <a:ext cx="6462713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Две шеренги  детей, взявшись за руки, становятся друг против друга на расстоянии 15 – 20 м. Одна шеренга детей кричит:</a:t>
            </a:r>
          </a:p>
          <a:p>
            <a:pPr algn="just"/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alt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- Цепи-кованые, раскуйте  нас!</a:t>
            </a:r>
          </a:p>
          <a:p>
            <a:pPr algn="just">
              <a:buFontTx/>
              <a:buChar char="-"/>
            </a:pPr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Кем из нас? – отвечает другая</a:t>
            </a:r>
            <a:br>
              <a:rPr lang="ru-RU" alt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- Стёпой!  -  отвечает первая.</a:t>
            </a:r>
          </a:p>
          <a:p>
            <a:pPr algn="just">
              <a:buFontTx/>
              <a:buChar char="-"/>
            </a:pPr>
            <a:endParaRPr lang="ru-RU" altLang="ru-RU" sz="2000" b="1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 Ребёнок, чьё имя назвали, разбегается и старается разбить  вторую шеренгун (целится в сцепленные руки). Если разбивает, то уводит в свою шеренгу одного из участников, которую он разбил. Если не разбивает, то встаёт в  шеренгу, которую не смог разбить. Выигрывает та команда, где оказывается больше игроков.</a:t>
            </a:r>
          </a:p>
        </p:txBody>
      </p:sp>
      <p:sp>
        <p:nvSpPr>
          <p:cNvPr id="28676" name="Прямоугольник 6"/>
          <p:cNvSpPr>
            <a:spLocks noChangeArrowheads="1"/>
          </p:cNvSpPr>
          <p:nvPr/>
        </p:nvSpPr>
        <p:spPr bwMode="auto">
          <a:xfrm>
            <a:off x="2268538" y="260350"/>
            <a:ext cx="63357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«Цепи-кованные»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150" y="260350"/>
            <a:ext cx="7308850" cy="5378450"/>
          </a:xfrm>
        </p:spPr>
        <p:txBody>
          <a:bodyPr/>
          <a:lstStyle/>
          <a:p>
            <a:pPr marL="914400" lvl="1" indent="-457200" algn="l" eaLnBrk="1" hangingPunct="1"/>
            <a:r>
              <a:rPr lang="ru-RU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«Бубенцы»</a:t>
            </a:r>
          </a:p>
          <a:p>
            <a:pPr marL="914400" lvl="1" indent="-457200" algn="l" eaLnBrk="1" hangingPunct="1"/>
            <a:endParaRPr lang="ru-RU" sz="2400" b="1" i="1">
              <a:solidFill>
                <a:schemeClr val="tx1"/>
              </a:solidFill>
            </a:endParaRPr>
          </a:p>
          <a:p>
            <a:pPr marL="914400" lvl="1" indent="-457200" algn="l" eaLnBrk="1" hangingPunct="1"/>
            <a:endParaRPr lang="ru-RU" sz="2400" b="1" i="1">
              <a:solidFill>
                <a:schemeClr val="tx1"/>
              </a:solidFill>
            </a:endParaRPr>
          </a:p>
          <a:p>
            <a:pPr marL="914400" lvl="1" indent="-457200" algn="l" eaLnBrk="1" hangingPunct="1"/>
            <a:endParaRPr lang="ru-RU" sz="2400" b="1" i="1">
              <a:solidFill>
                <a:schemeClr val="tx1"/>
              </a:solidFill>
            </a:endParaRPr>
          </a:p>
          <a:p>
            <a:pPr algn="l" eaLnBrk="1" hangingPunct="1"/>
            <a:endParaRPr lang="ru-RU" b="1" i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69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0975" y="0"/>
            <a:ext cx="24495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Прямоугольник 3"/>
          <p:cNvSpPr>
            <a:spLocks noChangeArrowheads="1"/>
          </p:cNvSpPr>
          <p:nvPr/>
        </p:nvSpPr>
        <p:spPr bwMode="auto">
          <a:xfrm>
            <a:off x="2286000" y="750888"/>
            <a:ext cx="631825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 sz="2000" b="1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2000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Дети встают в круг. На середину выходят двое - один с бубенцом или колокольчиком, другой - с завязанными глазами. </a:t>
            </a:r>
          </a:p>
          <a:p>
            <a:pPr algn="ctr"/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Все дети говорят:</a:t>
            </a:r>
          </a:p>
          <a:p>
            <a:pPr algn="ctr"/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Трынцы-брынцы, бубенцы,</a:t>
            </a:r>
            <a:br>
              <a:rPr lang="ru-RU" alt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 Раззвонились удальцы:</a:t>
            </a:r>
            <a:br>
              <a:rPr lang="ru-RU" alt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Диги-диги-диги-дон,</a:t>
            </a:r>
            <a:br>
              <a:rPr lang="ru-RU" alt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Отгадай, откуда звон!</a:t>
            </a:r>
          </a:p>
          <a:p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После этих слов "жмурка" ловит увертывающегося игрока.</a:t>
            </a:r>
          </a:p>
          <a:p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Правила:  Ловить начинать только после слов «Звон!». Игрок, которого ловят, не должен выбегать за пределы круга.</a:t>
            </a:r>
            <a:br>
              <a:rPr lang="ru-RU" alt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 Варианты: Дети, образующие круг, могут водить хоровод.</a:t>
            </a:r>
            <a:br>
              <a:rPr lang="ru-RU" altLang="ru-RU" sz="2000" b="1">
                <a:latin typeface="Times New Roman" pitchFamily="18" charset="0"/>
                <a:cs typeface="Times New Roman" pitchFamily="18" charset="0"/>
              </a:rPr>
            </a:br>
            <a:endParaRPr lang="ru-RU" altLang="ru-RU" sz="20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150" y="0"/>
            <a:ext cx="7308850" cy="5638800"/>
          </a:xfrm>
        </p:spPr>
        <p:txBody>
          <a:bodyPr/>
          <a:lstStyle/>
          <a:p>
            <a:pPr marL="914400" lvl="1" indent="-457200" algn="l" eaLnBrk="1" hangingPunct="1"/>
            <a:r>
              <a:rPr lang="ru-RU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«Капуста»</a:t>
            </a:r>
            <a:endParaRPr lang="ru-RU" sz="2400" b="1" i="1">
              <a:solidFill>
                <a:schemeClr val="tx1"/>
              </a:solidFill>
            </a:endParaRPr>
          </a:p>
          <a:p>
            <a:pPr algn="l" eaLnBrk="1" hangingPunct="1"/>
            <a:endParaRPr lang="ru-RU" b="1" i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2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0975" y="0"/>
            <a:ext cx="24495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Прямоугольник 3"/>
          <p:cNvSpPr>
            <a:spLocks noChangeArrowheads="1"/>
          </p:cNvSpPr>
          <p:nvPr/>
        </p:nvSpPr>
        <p:spPr bwMode="auto">
          <a:xfrm>
            <a:off x="2286000" y="336550"/>
            <a:ext cx="6462713" cy="558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t"/>
            <a:endParaRPr lang="ru-RU" altLang="ru-RU">
              <a:latin typeface="Calibri" pitchFamily="34" charset="0"/>
            </a:endParaRPr>
          </a:p>
          <a:p>
            <a:pPr fontAlgn="t"/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Рисуется круг – «огород». На середину круга складываются шапки, пояса, платки и прочее. Это – «капуста». Все участники игры стоят за кругом, а один из них выбирается хозяином. Он садится рядом с «капустой». «Хозяин» изображает движениями то, о чем поет:</a:t>
            </a:r>
            <a:br>
              <a:rPr lang="ru-RU" altLang="ru-RU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                Я на камушке сижу,</a:t>
            </a:r>
            <a:br>
              <a:rPr lang="ru-RU" altLang="ru-RU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                Мелки колышки тешу.</a:t>
            </a:r>
            <a:br>
              <a:rPr lang="ru-RU" altLang="ru-RU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                Мелки колышки тешу,</a:t>
            </a:r>
            <a:br>
              <a:rPr lang="ru-RU" altLang="ru-RU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                Огород свой горожу,</a:t>
            </a:r>
            <a:br>
              <a:rPr lang="ru-RU" altLang="ru-RU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                Чтоб капусту не украли, </a:t>
            </a:r>
            <a:br>
              <a:rPr lang="ru-RU" altLang="ru-RU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                В огород не прибежали</a:t>
            </a:r>
            <a:br>
              <a:rPr lang="ru-RU" altLang="ru-RU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                Волк и лисица, бобер и курица,</a:t>
            </a:r>
            <a:br>
              <a:rPr lang="ru-RU" altLang="ru-RU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               Заяц усатый, медведь косолапый.</a:t>
            </a:r>
            <a:br>
              <a:rPr lang="ru-RU" altLang="ru-RU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Играющие стараются быстро забежать в «огород», схватить «капусту» и убежать. Кого «хозяин» поймает, тот выбывает из игры. Участник, который больше всех унесет «капусты», объявляется победителем.</a:t>
            </a:r>
          </a:p>
          <a:p>
            <a:pPr algn="just" fontAlgn="t"/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Правила игры : Бежать можно только после слов «медведь косолапый».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150" y="0"/>
            <a:ext cx="7308850" cy="5638800"/>
          </a:xfrm>
        </p:spPr>
        <p:txBody>
          <a:bodyPr/>
          <a:lstStyle/>
          <a:p>
            <a:pPr marL="914400" lvl="1" indent="-457200" algn="l" eaLnBrk="1" hangingPunct="1"/>
            <a:r>
              <a:rPr lang="ru-RU" sz="2400" b="1" i="1">
                <a:solidFill>
                  <a:schemeClr val="tx1"/>
                </a:solidFill>
              </a:rPr>
              <a:t>    </a:t>
            </a:r>
          </a:p>
          <a:p>
            <a:pPr marL="914400" lvl="1" indent="-457200" algn="l" eaLnBrk="1" hangingPunct="1"/>
            <a:endParaRPr lang="ru-RU" sz="2400" b="1" i="1">
              <a:solidFill>
                <a:schemeClr val="tx1"/>
              </a:solidFill>
            </a:endParaRPr>
          </a:p>
          <a:p>
            <a:pPr algn="l" eaLnBrk="1" hangingPunct="1"/>
            <a:endParaRPr lang="ru-RU" b="1" i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0975" y="0"/>
            <a:ext cx="24495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Прямоугольник 3"/>
          <p:cNvSpPr>
            <a:spLocks noChangeArrowheads="1"/>
          </p:cNvSpPr>
          <p:nvPr/>
        </p:nvSpPr>
        <p:spPr bwMode="auto">
          <a:xfrm>
            <a:off x="2286000" y="0"/>
            <a:ext cx="6462713" cy="621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fontAlgn="t"/>
            <a:endParaRPr lang="ru-RU" altLang="ru-RU">
              <a:latin typeface="Calibri" pitchFamily="34" charset="0"/>
            </a:endParaRPr>
          </a:p>
          <a:p>
            <a:pPr algn="just" fontAlgn="t"/>
            <a:r>
              <a:rPr lang="ru-RU" altLang="ru-RU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«Бабка-Ёжка»</a:t>
            </a:r>
          </a:p>
          <a:p>
            <a:pPr algn="just" fontAlgn="t"/>
            <a:endParaRPr lang="ru-RU" altLang="ru-RU" sz="2000" b="1"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Дети образуют круг. В середину круга встает водящий — Бабка Ежка, в руках у нее «помело». Вокруг неё дети водят хоровод и поют: </a:t>
            </a:r>
            <a:br>
              <a:rPr lang="ru-RU" alt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                   Бабка Ежка  - Костяная Ножка</a:t>
            </a:r>
          </a:p>
          <a:p>
            <a:pPr fontAlgn="t"/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                   С печки упала, </a:t>
            </a:r>
          </a:p>
          <a:p>
            <a:pPr fontAlgn="t"/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                   Ногу сломала, </a:t>
            </a:r>
          </a:p>
          <a:p>
            <a:pPr fontAlgn="t"/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                  А потом и говорит:</a:t>
            </a:r>
          </a:p>
          <a:p>
            <a:pPr fontAlgn="t"/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                  У меня нога болит. </a:t>
            </a:r>
          </a:p>
          <a:p>
            <a:pPr fontAlgn="t"/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 После слов «у меня нога болит» Бабка Ежка скачет на одной ноге и старается кого-нибудь коснуться «помелом». Все разбегаются. К кому прикоснется — тот «заколдован» и замирает.</a:t>
            </a:r>
          </a:p>
          <a:p>
            <a:pPr fontAlgn="t"/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Правила игры : «Заколдованный» стоит на месте. Выбирается другой водящий, когда «заколдованных»  станет много.</a:t>
            </a:r>
          </a:p>
          <a:p>
            <a:pPr fontAlgn="t"/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Вариант: пойманный становится бабкой Ёжкой.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150" y="260350"/>
            <a:ext cx="7308850" cy="5378450"/>
          </a:xfrm>
        </p:spPr>
        <p:txBody>
          <a:bodyPr/>
          <a:lstStyle/>
          <a:p>
            <a:pPr marL="914400" lvl="1" indent="-457200" algn="l" eaLnBrk="1" hangingPunct="1"/>
            <a:r>
              <a:rPr lang="ru-RU" sz="2400" b="1" i="1">
                <a:solidFill>
                  <a:schemeClr val="tx1"/>
                </a:solidFill>
              </a:rPr>
              <a:t>    </a:t>
            </a:r>
          </a:p>
          <a:p>
            <a:pPr marL="914400" lvl="1" indent="-457200" algn="l" eaLnBrk="1" hangingPunct="1"/>
            <a:endParaRPr lang="ru-RU" sz="2400" b="1" i="1">
              <a:solidFill>
                <a:schemeClr val="tx1"/>
              </a:solidFill>
            </a:endParaRPr>
          </a:p>
          <a:p>
            <a:pPr algn="l" eaLnBrk="1" hangingPunct="1"/>
            <a:endParaRPr lang="ru-RU" b="1" i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77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0975" y="0"/>
            <a:ext cx="24495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1" name="Прямоугольник 3"/>
          <p:cNvSpPr>
            <a:spLocks noChangeArrowheads="1"/>
          </p:cNvSpPr>
          <p:nvPr/>
        </p:nvSpPr>
        <p:spPr bwMode="auto">
          <a:xfrm>
            <a:off x="2286000" y="-633413"/>
            <a:ext cx="6858000" cy="707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 b="1">
              <a:latin typeface="Times New Roman" pitchFamily="18" charset="0"/>
              <a:cs typeface="Times New Roman" pitchFamily="18" charset="0"/>
            </a:endParaRPr>
          </a:p>
          <a:p>
            <a:endParaRPr lang="ru-RU" altLang="ru-RU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«Золотые ворота»</a:t>
            </a:r>
          </a:p>
          <a:p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Пара игроков встают лицом друг к другу и поднимают вверх руки – это ворота. Остальные игроки берутся друг за друга так, что получается цепочка. Все дети говорят:</a:t>
            </a:r>
          </a:p>
          <a:p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                      Ай, люди, ай, люди,</a:t>
            </a:r>
          </a:p>
          <a:p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                      Наши руки мы сплели.</a:t>
            </a:r>
          </a:p>
          <a:p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                      Мы их подняли повыше,</a:t>
            </a:r>
          </a:p>
          <a:p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                      Получилась красота!</a:t>
            </a:r>
          </a:p>
          <a:p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                      Получились не простые,</a:t>
            </a:r>
          </a:p>
          <a:p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                     Золотые ворота!         </a:t>
            </a:r>
            <a:br>
              <a:rPr lang="ru-RU" altLang="ru-RU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Игроки-ворота говорят стишок, а цепочка должна быстро пройти между ними. Дети – «ворота» говорят:</a:t>
            </a:r>
            <a:br>
              <a:rPr lang="ru-RU" altLang="ru-RU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                        Золотые ворота</a:t>
            </a:r>
            <a:br>
              <a:rPr lang="ru-RU" altLang="ru-RU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                        Пропускают не всегда.</a:t>
            </a:r>
            <a:br>
              <a:rPr lang="ru-RU" altLang="ru-RU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                        Первый раз прощается,</a:t>
            </a:r>
            <a:br>
              <a:rPr lang="ru-RU" altLang="ru-RU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                        Второй - запрещается.</a:t>
            </a:r>
            <a:br>
              <a:rPr lang="ru-RU" altLang="ru-RU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                        А на третий раз</a:t>
            </a:r>
            <a:br>
              <a:rPr lang="ru-RU" altLang="ru-RU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                        Не пропустим вас!</a:t>
            </a:r>
            <a:br>
              <a:rPr lang="ru-RU" altLang="ru-RU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С этими словами руки опускаются, ворота захлопываются. Те, которые оказались пойманными, становятся дополнительными воротами. "Ворота" побеждают, если им удалось поймать всех игроков.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7029450"/>
            <a:ext cx="6008688" cy="144463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1433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0"/>
            <a:ext cx="24495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1"/>
          <p:cNvSpPr>
            <a:spLocks noGrp="1" noChangeArrowheads="1"/>
          </p:cNvSpPr>
          <p:nvPr>
            <p:ph type="ctrTitle"/>
          </p:nvPr>
        </p:nvSpPr>
        <p:spPr>
          <a:xfrm>
            <a:off x="3786182" y="285728"/>
            <a:ext cx="5184775" cy="1323439"/>
          </a:xfrm>
        </p:spPr>
        <p:txBody>
          <a:bodyPr>
            <a:spAutoFit/>
          </a:bodyPr>
          <a:lstStyle/>
          <a:p>
            <a:pPr indent="722313" algn="l" eaLnBrk="1" hangingPunct="1"/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«Подвижная игра является упражнением, посредством которого </a:t>
            </a:r>
            <a:b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ребенок  готовится к жизни»</a:t>
            </a:r>
            <a:b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П. Ф. Лесгафт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0" name="Прямоугольник 5"/>
          <p:cNvSpPr>
            <a:spLocks noChangeArrowheads="1"/>
          </p:cNvSpPr>
          <p:nvPr/>
        </p:nvSpPr>
        <p:spPr bwMode="auto">
          <a:xfrm>
            <a:off x="2143108" y="2143116"/>
            <a:ext cx="6678612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b="1" i="1" dirty="0"/>
              <a:t>П</a:t>
            </a:r>
            <a:r>
              <a:rPr lang="ru-RU" sz="2000" b="1" i="1" dirty="0">
                <a:latin typeface="Calibri" pitchFamily="34" charset="0"/>
              </a:rPr>
              <a:t>одвижная игра – это школа воспитания, в которой есть свои «учебные предметы». Одни из них развивают у детей ловкость, меткость, быстроту и силу; другие учат премудростям жизни, добру и справедливости, чести и порядочности, любви и долгу.</a:t>
            </a:r>
          </a:p>
          <a:p>
            <a:pPr algn="just"/>
            <a:r>
              <a:rPr lang="ru-RU" sz="2000" b="1" i="1" dirty="0">
                <a:latin typeface="Calibri" pitchFamily="34" charset="0"/>
              </a:rPr>
              <a:t>      Подвижные игры – это наше детство. Кто не помнит известных всем пряток, </a:t>
            </a:r>
            <a:r>
              <a:rPr lang="ru-RU" sz="2000" b="1" i="1" dirty="0" err="1">
                <a:latin typeface="Calibri" pitchFamily="34" charset="0"/>
              </a:rPr>
              <a:t>ловишек</a:t>
            </a:r>
            <a:r>
              <a:rPr lang="ru-RU" sz="2000" b="1" i="1" dirty="0">
                <a:latin typeface="Calibri" pitchFamily="34" charset="0"/>
              </a:rPr>
              <a:t>, салочек! Когда они возникли? Кто придумал эти игры? Они созданы народом, так же как сказки и песни.</a:t>
            </a:r>
          </a:p>
          <a:p>
            <a:endParaRPr lang="ru-RU" sz="2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150" y="260350"/>
            <a:ext cx="7308850" cy="5378450"/>
          </a:xfrm>
        </p:spPr>
        <p:txBody>
          <a:bodyPr/>
          <a:lstStyle/>
          <a:p>
            <a:pPr marL="914400" lvl="1" indent="-457200" algn="l" eaLnBrk="1" hangingPunct="1"/>
            <a:r>
              <a:rPr lang="ru-RU" sz="2400" b="1" i="1">
                <a:solidFill>
                  <a:schemeClr val="tx1"/>
                </a:solidFill>
              </a:rPr>
              <a:t>    </a:t>
            </a:r>
          </a:p>
          <a:p>
            <a:pPr marL="914400" lvl="1" indent="-457200" algn="l" eaLnBrk="1" hangingPunct="1"/>
            <a:endParaRPr lang="ru-RU" sz="2400" b="1" i="1">
              <a:solidFill>
                <a:schemeClr val="tx1"/>
              </a:solidFill>
            </a:endParaRPr>
          </a:p>
          <a:p>
            <a:pPr algn="l" eaLnBrk="1" hangingPunct="1"/>
            <a:endParaRPr lang="ru-RU" b="1" i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79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0975" y="0"/>
            <a:ext cx="24495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Прямоугольник 3"/>
          <p:cNvSpPr>
            <a:spLocks noChangeArrowheads="1"/>
          </p:cNvSpPr>
          <p:nvPr/>
        </p:nvSpPr>
        <p:spPr bwMode="auto">
          <a:xfrm>
            <a:off x="2286000" y="0"/>
            <a:ext cx="6607175" cy="646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fontAlgn="t"/>
            <a:endParaRPr lang="ru-RU" altLang="ru-RU">
              <a:latin typeface="Calibri" pitchFamily="34" charset="0"/>
            </a:endParaRPr>
          </a:p>
          <a:p>
            <a:pPr algn="just" fontAlgn="t"/>
            <a:r>
              <a:rPr lang="ru-RU" altLang="ru-RU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«Пирог»</a:t>
            </a:r>
          </a:p>
          <a:p>
            <a:pPr algn="just" fontAlgn="t"/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Играющие делятся на две команды. Команды становятся друг против друга. Между ними садится «пирог» (на него надета шапочка). Все дружно начинают расхваливать «пирог»: </a:t>
            </a:r>
          </a:p>
          <a:p>
            <a:pPr algn="ctr" fontAlgn="t"/>
            <a:br>
              <a:rPr lang="ru-RU" alt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Вот он какой высоконький, </a:t>
            </a:r>
            <a:br>
              <a:rPr lang="ru-RU" alt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Вот он какой мякошенький,</a:t>
            </a:r>
            <a:br>
              <a:rPr lang="ru-RU" alt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Вот он какой широконький. </a:t>
            </a:r>
            <a:br>
              <a:rPr lang="ru-RU" alt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Режь его да ешь!</a:t>
            </a:r>
          </a:p>
          <a:p>
            <a:pPr algn="just" fontAlgn="t"/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alt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После этих слов играющие по одному из каждой команды бегут к «пирогу». Кто быстрее добежит до цели и дотронется до «пирога», тот и уводит его с собой. На место «пирога» садится ребенок из проигравшей команды. Так происходит до тех пор, пока не проиграют все в одной из команд.</a:t>
            </a:r>
          </a:p>
          <a:p>
            <a:pPr algn="just" fontAlgn="t"/>
            <a:br>
              <a:rPr lang="ru-RU" altLang="ru-RU">
                <a:latin typeface="Calibri" pitchFamily="34" charset="0"/>
              </a:rPr>
            </a:br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150" y="260350"/>
            <a:ext cx="7308850" cy="5378450"/>
          </a:xfrm>
        </p:spPr>
        <p:txBody>
          <a:bodyPr/>
          <a:lstStyle/>
          <a:p>
            <a:pPr marL="914400" lvl="1" indent="-457200" algn="l" eaLnBrk="1" hangingPunct="1"/>
            <a:r>
              <a:rPr lang="ru-RU" sz="2400" b="1" i="1">
                <a:solidFill>
                  <a:schemeClr val="tx1"/>
                </a:solidFill>
              </a:rPr>
              <a:t>    </a:t>
            </a:r>
          </a:p>
          <a:p>
            <a:pPr marL="914400" lvl="1" indent="-457200" algn="l" eaLnBrk="1" hangingPunct="1"/>
            <a:endParaRPr lang="ru-RU" sz="2400" b="1" i="1">
              <a:solidFill>
                <a:schemeClr val="tx1"/>
              </a:solidFill>
            </a:endParaRPr>
          </a:p>
          <a:p>
            <a:pPr algn="l" eaLnBrk="1" hangingPunct="1"/>
            <a:endParaRPr lang="ru-RU" b="1" i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81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0975" y="0"/>
            <a:ext cx="24495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9" name="Rectangle 1"/>
          <p:cNvSpPr>
            <a:spLocks noChangeArrowheads="1"/>
          </p:cNvSpPr>
          <p:nvPr/>
        </p:nvSpPr>
        <p:spPr bwMode="auto">
          <a:xfrm>
            <a:off x="2339975" y="363538"/>
            <a:ext cx="6192838" cy="545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7200"/>
            <a:endParaRPr lang="ru-RU" sz="1200" b="1">
              <a:cs typeface="Times New Roman" pitchFamily="18" charset="0"/>
            </a:endParaRPr>
          </a:p>
          <a:p>
            <a:pPr indent="457200"/>
            <a:r>
              <a:rPr lang="ru-RU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«Заря-заряница»</a:t>
            </a:r>
            <a:endParaRPr lang="ru-RU" sz="4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eaLnBrk="0" hangingPunct="0"/>
            <a:r>
              <a:rPr lang="ru-RU" sz="2000" b="1">
                <a:latin typeface="Times New Roman" pitchFamily="18" charset="0"/>
                <a:cs typeface="Times New Roman" pitchFamily="18" charset="0"/>
              </a:rPr>
              <a:t>Дети встают в круг, руки держат за спиной, а один из играющих – Заря – ходит сзади с лентой и говорит:</a:t>
            </a:r>
          </a:p>
          <a:p>
            <a:pPr indent="457200" eaLnBrk="0" hangingPunct="0"/>
            <a:r>
              <a:rPr lang="ru-RU" sz="2000" b="1">
                <a:latin typeface="Times New Roman" pitchFamily="18" charset="0"/>
                <a:cs typeface="Times New Roman" pitchFamily="18" charset="0"/>
              </a:rPr>
              <a:t>- Заря-заряница, красная девица,</a:t>
            </a:r>
          </a:p>
          <a:p>
            <a:pPr indent="457200" eaLnBrk="0" hangingPunct="0"/>
            <a:r>
              <a:rPr lang="ru-RU" sz="2000" b="1">
                <a:latin typeface="Times New Roman" pitchFamily="18" charset="0"/>
                <a:cs typeface="Times New Roman" pitchFamily="18" charset="0"/>
              </a:rPr>
              <a:t>По полю ходила, ключи обронила, </a:t>
            </a:r>
          </a:p>
          <a:p>
            <a:pPr indent="457200" eaLnBrk="0" hangingPunct="0"/>
            <a:r>
              <a:rPr lang="ru-RU" sz="2000" b="1">
                <a:latin typeface="Times New Roman" pitchFamily="18" charset="0"/>
                <a:cs typeface="Times New Roman" pitchFamily="18" charset="0"/>
              </a:rPr>
              <a:t>Ключи золотые, ленты расписные</a:t>
            </a:r>
          </a:p>
          <a:p>
            <a:pPr indent="457200" eaLnBrk="0" hangingPunct="0"/>
            <a:r>
              <a:rPr lang="ru-RU" sz="2000" b="1">
                <a:latin typeface="Times New Roman" pitchFamily="18" charset="0"/>
                <a:cs typeface="Times New Roman" pitchFamily="18" charset="0"/>
              </a:rPr>
              <a:t>1-2-3- не воронь, а беги как огонь!</a:t>
            </a:r>
          </a:p>
          <a:p>
            <a:pPr indent="457200" eaLnBrk="0" hangingPunct="0"/>
            <a:r>
              <a:rPr lang="ru-RU" sz="2000" b="1">
                <a:latin typeface="Times New Roman" pitchFamily="18" charset="0"/>
                <a:cs typeface="Times New Roman" pitchFamily="18" charset="0"/>
              </a:rPr>
              <a:t>С последними словами водящий осторожно кладет между парой игроков ленту, игроки быстро бегут в разные стороны по кругу. Кто прибежит первый и возьмет ленту, становится Зарей. Игра повторяется.</a:t>
            </a:r>
          </a:p>
          <a:p>
            <a:pPr indent="457200" eaLnBrk="0" hangingPunct="0"/>
            <a:r>
              <a:rPr lang="ru-RU" sz="2000" b="1">
                <a:latin typeface="Times New Roman" pitchFamily="18" charset="0"/>
                <a:cs typeface="Times New Roman" pitchFamily="18" charset="0"/>
              </a:rPr>
              <a:t>Правила игры: бегущие не должны пересекать круг. Играющие не поворачиваются, пока водящий выбирает, кому положить на плечо ленту.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413" y="260350"/>
            <a:ext cx="6408737" cy="5378450"/>
          </a:xfrm>
        </p:spPr>
        <p:txBody>
          <a:bodyPr/>
          <a:lstStyle/>
          <a:p>
            <a:pPr marL="914400" lvl="1" indent="-457200" algn="l" eaLnBrk="1" hangingPunct="1"/>
            <a:r>
              <a:rPr lang="ru-RU" sz="2400" b="1" i="1">
                <a:solidFill>
                  <a:schemeClr val="tx1"/>
                </a:solidFill>
              </a:rPr>
              <a:t>    </a:t>
            </a:r>
          </a:p>
          <a:p>
            <a:pPr marL="914400" lvl="1" indent="-457200" algn="l" eaLnBrk="1" hangingPunct="1"/>
            <a:endParaRPr lang="ru-RU" sz="2400" b="1" i="1">
              <a:solidFill>
                <a:schemeClr val="tx1"/>
              </a:solidFill>
            </a:endParaRPr>
          </a:p>
          <a:p>
            <a:pPr algn="l" eaLnBrk="1" hangingPunct="1"/>
            <a:r>
              <a:rPr lang="ru-RU" b="1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Дети рисуют круги, расположенные по кругу.    Выбирается водящий. Он подходит к любому из играющих и спрашивает: «Где ключи?» Тот отвечает: «Иди у …(имя любого ребенка) постучи». </a:t>
            </a:r>
          </a:p>
          <a:p>
            <a:pPr algn="l" eaLnBrk="1" hangingPunct="1"/>
            <a:r>
              <a:rPr lang="ru-RU" sz="2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 этого все играющие стараются поменяться местами. Водящий тоже старается занять пустой кружок. Тот кому не досталось места, становится водящим.</a:t>
            </a:r>
          </a:p>
        </p:txBody>
      </p:sp>
      <p:pic>
        <p:nvPicPr>
          <p:cNvPr id="3584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0975" y="0"/>
            <a:ext cx="24495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3" name="Прямоугольник 3"/>
          <p:cNvSpPr>
            <a:spLocks noChangeArrowheads="1"/>
          </p:cNvSpPr>
          <p:nvPr/>
        </p:nvSpPr>
        <p:spPr bwMode="auto">
          <a:xfrm>
            <a:off x="3851275" y="260350"/>
            <a:ext cx="244316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«Ключи»</a:t>
            </a:r>
          </a:p>
          <a:p>
            <a:endParaRPr lang="ru-RU" sz="40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85728"/>
            <a:ext cx="8229600" cy="1143000"/>
          </a:xfrm>
        </p:spPr>
        <p:txBody>
          <a:bodyPr/>
          <a:lstStyle/>
          <a:p>
            <a:r>
              <a:rPr lang="ru-RU" sz="4800" b="1" i="1" dirty="0">
                <a:solidFill>
                  <a:srgbClr val="FF0000"/>
                </a:solidFill>
                <a:latin typeface="Times New Roman" pitchFamily="18" charset="0"/>
                <a:ea typeface="Batang" panose="02030600000101010101" pitchFamily="18" charset="-127"/>
                <a:cs typeface="Times New Roman" pitchFamily="18" charset="0"/>
              </a:rPr>
              <a:t>Народная игра- это:</a:t>
            </a:r>
            <a:endParaRPr lang="ru-RU" sz="48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28794" y="1600200"/>
            <a:ext cx="6758006" cy="452596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ru-RU" sz="2800" b="1" i="1" u="sng" dirty="0">
                <a:cs typeface="Times New Roman" panose="02020603050405020304" pitchFamily="18" charset="0"/>
              </a:rPr>
              <a:t>Народная игра </a:t>
            </a:r>
            <a:r>
              <a:rPr lang="ru-RU" sz="2800" b="1" i="1" dirty="0">
                <a:cs typeface="Times New Roman" panose="02020603050405020304" pitchFamily="18" charset="0"/>
              </a:rPr>
              <a:t>– это игра, придуманная народом, передающаяся из поколения в поколение. </a:t>
            </a:r>
          </a:p>
          <a:p>
            <a:pPr algn="just">
              <a:lnSpc>
                <a:spcPct val="100000"/>
              </a:lnSpc>
            </a:pPr>
            <a:endParaRPr lang="ru-RU" sz="2800" b="1" i="1" dirty="0"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2800" b="1" i="1" u="sng" dirty="0">
                <a:cs typeface="Times New Roman" panose="02020603050405020304" pitchFamily="18" charset="0"/>
              </a:rPr>
              <a:t>Народная игра </a:t>
            </a:r>
            <a:r>
              <a:rPr lang="ru-RU" sz="2800" b="1" i="1" dirty="0">
                <a:cs typeface="Times New Roman" panose="02020603050405020304" pitchFamily="18" charset="0"/>
              </a:rPr>
              <a:t>– это одно из средств сохранения и передачи общечеловеческих ценностей и традиций народа. </a:t>
            </a:r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0"/>
            <a:ext cx="24495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8538" y="0"/>
            <a:ext cx="6696075" cy="56388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Из истории.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Русские народные подвижные игры имеют многотысячелетнюю историю: они сохранились до наших дней со времен глубокой старины, передавались из поколения в поколение, вбирая в себя лучшие национальные традиции.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Дети раннего возраста воспитывались в семьях на прибаутках, </a:t>
            </a:r>
            <a:r>
              <a:rPr lang="ru-RU" sz="2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потешках</a:t>
            </a: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играх-забавах,  связанных с первоначальными движениями самого малыша. В жизни более старших детей бытовали народные игры с разнообразным двигательным содержанием, включающие заманчивые для ребят зачины, </a:t>
            </a:r>
            <a:r>
              <a:rPr lang="ru-RU" sz="2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певалки</a:t>
            </a: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считалки. 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/>
          </a:p>
        </p:txBody>
      </p:sp>
      <p:pic>
        <p:nvPicPr>
          <p:cNvPr id="1536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0975" y="0"/>
            <a:ext cx="24495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39975" y="4292600"/>
            <a:ext cx="3030538" cy="227806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51500" y="4221163"/>
            <a:ext cx="3043238" cy="2349500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51050" y="138113"/>
            <a:ext cx="7092950" cy="6603255"/>
          </a:xfrm>
        </p:spPr>
        <p:txBody>
          <a:bodyPr/>
          <a:lstStyle/>
          <a:p>
            <a:pPr marL="914400" lvl="1" indent="-457200" algn="l" eaLnBrk="1" hangingPunct="1">
              <a:spcBef>
                <a:spcPct val="0"/>
              </a:spcBef>
            </a:pPr>
            <a:r>
              <a:rPr lang="ru-RU" sz="3200" b="1" i="1" dirty="0">
                <a:solidFill>
                  <a:schemeClr val="tx1"/>
                </a:solidFill>
              </a:rPr>
              <a:t>   </a:t>
            </a:r>
            <a:r>
              <a:rPr lang="ru-RU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Особенности организации</a:t>
            </a:r>
          </a:p>
          <a:p>
            <a:pPr marL="914400" lvl="1" indent="-457200" algn="l" eaLnBrk="1" hangingPunct="1">
              <a:spcBef>
                <a:spcPct val="0"/>
              </a:spcBef>
            </a:pPr>
            <a:r>
              <a:rPr lang="ru-RU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народных подвижных игр:</a:t>
            </a:r>
          </a:p>
          <a:p>
            <a:pPr marL="914400" lvl="1" indent="-457200" algn="l" eaLnBrk="1" hangingPunct="1">
              <a:spcBef>
                <a:spcPct val="0"/>
              </a:spcBef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Русские народные подвижные игры можно проводить на прогулке, включать в непосредственно образовательную деятельность по физической культуре, динамические паузы,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физминутки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использовать в досугах и развлечениях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hangingPunct="1">
              <a:buFont typeface="Wingdings" pitchFamily="2" charset="2"/>
              <a:buChar char="v"/>
            </a:pP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Содержание игр должно соответствовать  возрасту детей.</a:t>
            </a:r>
          </a:p>
          <a:p>
            <a:pPr algn="l" eaLnBrk="1" hangingPunct="1">
              <a:buFont typeface="Wingdings" pitchFamily="2" charset="2"/>
              <a:buChar char="v"/>
            </a:pP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 разучивании новой подвижной игры нужно объяснить её содержание и правила. Отдельные моменты можно и проиграть. </a:t>
            </a:r>
          </a:p>
          <a:p>
            <a:pPr algn="l" eaLnBrk="1" hangingPunct="1">
              <a:buFont typeface="Wingdings" pitchFamily="2" charset="2"/>
              <a:buChar char="v"/>
            </a:pP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игра хорошо детям знакома, то воспитатель предоставляет им самим вспомнить правила игры, обращает внимание лишь на важные моменты. . </a:t>
            </a:r>
          </a:p>
          <a:p>
            <a:pPr algn="l" eaLnBrk="1" hangingPunct="1">
              <a:buFont typeface="Wingdings" pitchFamily="2" charset="2"/>
              <a:buChar char="v"/>
            </a:pP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младших группах при разучивании новой игры роль водящего воспитатель берёт на себя. </a:t>
            </a:r>
          </a:p>
          <a:p>
            <a:pPr algn="l" eaLnBrk="1" hangingPunct="1"/>
            <a:endParaRPr lang="ru-RU" sz="1800" dirty="0">
              <a:solidFill>
                <a:srgbClr val="339933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eaLnBrk="1" hangingPunct="1"/>
            <a:endParaRPr lang="ru-RU" sz="1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4944" y="0"/>
            <a:ext cx="23050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Прямоугольник 3"/>
          <p:cNvSpPr>
            <a:spLocks noChangeArrowheads="1"/>
          </p:cNvSpPr>
          <p:nvPr/>
        </p:nvSpPr>
        <p:spPr bwMode="auto">
          <a:xfrm>
            <a:off x="2268538" y="404813"/>
            <a:ext cx="6696075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7029450"/>
            <a:ext cx="6008688" cy="144463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1638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4479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124075" y="-163513"/>
            <a:ext cx="7019925" cy="677108"/>
          </a:xfrm>
        </p:spPr>
        <p:txBody>
          <a:bodyPr>
            <a:spAutoFit/>
          </a:bodyPr>
          <a:lstStyle/>
          <a:p>
            <a:pPr algn="l" eaLnBrk="1" hangingPunct="1"/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          </a:t>
            </a:r>
            <a:br>
              <a:rPr lang="ru-RU" sz="1800" b="1" i="1" dirty="0">
                <a:latin typeface="Times New Roman" pitchFamily="18" charset="0"/>
                <a:cs typeface="Times New Roman" pitchFamily="18" charset="0"/>
              </a:rPr>
            </a:b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736600"/>
            <a:ext cx="6607175" cy="22463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br>
              <a:rPr lang="ru-RU" sz="2000" b="1" i="1" dirty="0">
                <a:solidFill>
                  <a:srgbClr val="00003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2000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78893" y="235377"/>
            <a:ext cx="5786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>
                <a:solidFill>
                  <a:srgbClr val="FF0000"/>
                </a:solidFill>
                <a:latin typeface="Times New Roman" pitchFamily="18" charset="0"/>
                <a:ea typeface="Batang" panose="02030600000101010101" pitchFamily="18" charset="-127"/>
                <a:cs typeface="Times New Roman" pitchFamily="18" charset="0"/>
              </a:rPr>
              <a:t>Выбор игры: </a:t>
            </a:r>
            <a:endParaRPr lang="ru-RU" sz="36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14546" y="1071546"/>
            <a:ext cx="6715172" cy="5426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Подбор и планирование народных игр зависит от условий работы в каждой возрастной группе. </a:t>
            </a:r>
            <a:r>
              <a:rPr lang="ru-RU" b="1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i="1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7785" algn="just">
              <a:lnSpc>
                <a:spcPct val="107000"/>
              </a:lnSpc>
              <a:spcAft>
                <a:spcPts val="0"/>
              </a:spcAft>
            </a:pPr>
            <a:r>
              <a:rPr lang="ru-RU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</a:p>
          <a:p>
            <a:pPr marR="57785" algn="just"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При подборе игр необходимо учитывать:</a:t>
            </a:r>
          </a:p>
          <a:p>
            <a:pPr marL="342900" marR="57785" indent="-342900" algn="just">
              <a:lnSpc>
                <a:spcPct val="107000"/>
              </a:lnSpc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ru-RU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постепенный переход от простых игр к более сложным;</a:t>
            </a:r>
          </a:p>
          <a:p>
            <a:pPr marL="342900" marR="57785" indent="-342900" algn="just">
              <a:lnSpc>
                <a:spcPct val="107000"/>
              </a:lnSpc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ru-RU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игровые образы должны быть понятны и интересны детям;</a:t>
            </a:r>
          </a:p>
          <a:p>
            <a:pPr marL="342900" marR="57785" indent="-342900" algn="just">
              <a:lnSpc>
                <a:spcPct val="107000"/>
              </a:lnSpc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ru-RU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возрастные особенности детей;</a:t>
            </a:r>
          </a:p>
          <a:p>
            <a:pPr marL="342900" marR="57785" indent="-342900" algn="just">
              <a:lnSpc>
                <a:spcPct val="107000"/>
              </a:lnSpc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ru-RU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количество детей;</a:t>
            </a:r>
          </a:p>
          <a:p>
            <a:pPr marL="342900" marR="57785" indent="-342900" algn="just">
              <a:lnSpc>
                <a:spcPct val="107000"/>
              </a:lnSpc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ru-RU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интересы детей;</a:t>
            </a:r>
          </a:p>
          <a:p>
            <a:pPr marL="342900" marR="57785" indent="-342900" algn="just">
              <a:lnSpc>
                <a:spcPct val="107000"/>
              </a:lnSpc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ru-RU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физическую подготовленность дошкольников; </a:t>
            </a:r>
          </a:p>
          <a:p>
            <a:pPr marL="342900" marR="57785" indent="-342900" algn="just">
              <a:lnSpc>
                <a:spcPct val="107000"/>
              </a:lnSpc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ru-RU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состояние здоровья каждого ребенка,</a:t>
            </a:r>
          </a:p>
          <a:p>
            <a:pPr marL="342900" marR="57785" indent="-342900" algn="just">
              <a:lnSpc>
                <a:spcPct val="107000"/>
              </a:lnSpc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ru-RU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время года, метеоролого-климатические условия;</a:t>
            </a:r>
          </a:p>
          <a:p>
            <a:pPr marL="342900" marR="57785" indent="-342900" algn="just">
              <a:lnSpc>
                <a:spcPct val="107000"/>
              </a:lnSpc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ru-RU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место игры в режиме дня, </a:t>
            </a:r>
          </a:p>
          <a:p>
            <a:pPr marL="342900" marR="57785" indent="-342900" algn="just">
              <a:lnSpc>
                <a:spcPct val="107000"/>
              </a:lnSpc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ru-RU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степень организованности детей, их дисциплинированность (если они недостаточно организованы, то сначала надо подобрать игру небольшой подвижности и проводить её в кругу).</a:t>
            </a:r>
            <a:endParaRPr lang="ru-RU" i="1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214290"/>
            <a:ext cx="6829444" cy="1143000"/>
          </a:xfrm>
        </p:spPr>
        <p:txBody>
          <a:bodyPr/>
          <a:lstStyle/>
          <a:p>
            <a:r>
              <a:rPr lang="ru-RU" sz="2400" b="1" dirty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Используя в работе народные игры, необходимо реализовывать следующие задачи</a:t>
            </a:r>
            <a:endParaRPr lang="ru-RU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480" y="1571612"/>
            <a:ext cx="7215206" cy="5043510"/>
          </a:xfrm>
        </p:spPr>
        <p:txBody>
          <a:bodyPr/>
          <a:lstStyle/>
          <a:p>
            <a:pPr marL="457200" indent="-457200" algn="just">
              <a:lnSpc>
                <a:spcPct val="107000"/>
              </a:lnSpc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Знакомить с народными праздниками, входящими в русский народный календарь; с историей их возникновения; воспитывать желание перенимать и хранить народные традиции.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Clr>
                <a:schemeClr val="accent2"/>
              </a:buClr>
            </a:pPr>
            <a:endParaRPr lang="ru-RU" sz="2400" b="1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Развивать координацию движений, мышечный тонус, артистические умения.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Clr>
                <a:schemeClr val="accent2"/>
              </a:buClr>
            </a:pPr>
            <a:endParaRPr lang="ru-RU" sz="24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Способствовать развитию инициативы, организаторских и творческих способностей.</a:t>
            </a:r>
            <a:endParaRPr lang="ru-RU" sz="2400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20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4944" y="0"/>
            <a:ext cx="23050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150" y="260350"/>
            <a:ext cx="7308850" cy="5378450"/>
          </a:xfrm>
        </p:spPr>
        <p:txBody>
          <a:bodyPr/>
          <a:lstStyle/>
          <a:p>
            <a:pPr marL="914400" lvl="1" indent="-457200" algn="l" eaLnBrk="1" hangingPunct="1"/>
            <a:r>
              <a:rPr lang="ru-RU" sz="2400" b="1" i="1">
                <a:solidFill>
                  <a:schemeClr val="tx1"/>
                </a:solidFill>
              </a:rPr>
              <a:t>    </a:t>
            </a:r>
          </a:p>
          <a:p>
            <a:pPr marL="914400" lvl="1" indent="-457200" algn="l" eaLnBrk="1" hangingPunct="1"/>
            <a:endParaRPr lang="ru-RU" sz="2400" b="1" i="1">
              <a:solidFill>
                <a:schemeClr val="tx1"/>
              </a:solidFill>
            </a:endParaRPr>
          </a:p>
          <a:p>
            <a:pPr algn="l" eaLnBrk="1" hangingPunct="1"/>
            <a:endParaRPr lang="ru-RU" b="1" i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0528" y="14684"/>
            <a:ext cx="24495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Прямоугольник 3"/>
          <p:cNvSpPr>
            <a:spLocks noChangeArrowheads="1"/>
          </p:cNvSpPr>
          <p:nvPr/>
        </p:nvSpPr>
        <p:spPr bwMode="auto">
          <a:xfrm>
            <a:off x="2000232" y="642918"/>
            <a:ext cx="6913563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Чтобы народные игры всегда были интересны детям надо:</a:t>
            </a:r>
          </a:p>
          <a:p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на игру детей надо приглашать, используя яркие заставки к игре (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зазывалки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, загадки,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потешки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, игрушки);</a:t>
            </a:r>
          </a:p>
          <a:p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быть объективным, никогда не сравнивать детей друг с другом;</a:t>
            </a:r>
          </a:p>
          <a:p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не сердится, если игра не получилась, найти причину неудачи</a:t>
            </a:r>
          </a:p>
          <a:p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участвовать в игре на правах партнёра, проявлять высокий непосредственный интерес к ней.</a:t>
            </a:r>
          </a:p>
          <a:p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0"/>
            <a:ext cx="7215206" cy="1143000"/>
          </a:xfrm>
        </p:spPr>
        <p:txBody>
          <a:bodyPr/>
          <a:lstStyle/>
          <a:p>
            <a:r>
              <a:rPr lang="ru-RU" sz="4000" b="1" i="1" dirty="0">
                <a:solidFill>
                  <a:srgbClr val="FF0000"/>
                </a:solidFill>
                <a:latin typeface="Times New Roman" pitchFamily="18" charset="0"/>
                <a:ea typeface="Batang" panose="02030600000101010101" pitchFamily="18" charset="-127"/>
                <a:cs typeface="Times New Roman" pitchFamily="18" charset="0"/>
              </a:rPr>
              <a:t>Окончание игры и подведение итогов</a:t>
            </a:r>
            <a:endParaRPr lang="ru-RU" sz="4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57356" y="1357298"/>
            <a:ext cx="7072362" cy="5286412"/>
          </a:xfrm>
        </p:spPr>
        <p:txBody>
          <a:bodyPr/>
          <a:lstStyle/>
          <a:p>
            <a:pPr algn="just"/>
            <a:r>
              <a:rPr lang="ru-RU" sz="1600" b="1" i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конце игры обязательно подведение итогов. </a:t>
            </a:r>
          </a:p>
          <a:p>
            <a:pPr algn="just"/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При подведении итога игры воспитатель отмечает тех, кто проявил ловкость, быстроту, соблюдал правила. Называет тех, кто нарушил правила. Педагог анализирует, как удалось достичь успеха в игре.</a:t>
            </a:r>
          </a:p>
          <a:p>
            <a:pPr algn="just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 младших группах воспитатель заканчивает игру анализом проведенной игры и предложением перейти к каким-либо другим видам деятельности более спокойного характера.</a:t>
            </a:r>
          </a:p>
          <a:p>
            <a:pPr algn="just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 старших группах дети сами подводят итоги игры (самоанализ игры): отмечают кто хорошо выполнял движения, проявлял ловкость, быстроту, смекалку, сообразительность, соблюдал правила, выручал товарищей.</a:t>
            </a:r>
          </a:p>
          <a:p>
            <a:pPr algn="just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Дети анализируют, как удалось достичь успеха в игре (почему «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ловишка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быстро поймал одних, а другие ни разу не попались ему).</a:t>
            </a:r>
          </a:p>
          <a:p>
            <a:pPr algn="just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Подведение итогов игры должно проходить в интересной и занимательной форме, чтобы вызвать желание в следующий раз добиться еще лучших результатов.</a:t>
            </a:r>
          </a:p>
          <a:p>
            <a:pPr algn="just">
              <a:buClr>
                <a:schemeClr val="accent2"/>
              </a:buClr>
            </a:pP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К обсуждению проведенной игры надо привлекать всех детей. Это приучает их к анализу своих поступков, вызывает более сознательное отношение к выполнению правил игры и движений.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0975" y="0"/>
            <a:ext cx="24495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993707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1328</Words>
  <Application>Microsoft Office PowerPoint</Application>
  <PresentationFormat>Экран (4:3)</PresentationFormat>
  <Paragraphs>180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          Народные подвижные игры на прогулке.    </vt:lpstr>
      <vt:lpstr> «Подвижная игра является упражнением, посредством которого                  ребенок  готовится к жизни»                                                     П. Ф. Лесгафт</vt:lpstr>
      <vt:lpstr>Народная игра- это:</vt:lpstr>
      <vt:lpstr>Презентация PowerPoint</vt:lpstr>
      <vt:lpstr>Презентация PowerPoint</vt:lpstr>
      <vt:lpstr>           </vt:lpstr>
      <vt:lpstr>Используя в работе народные игры, необходимо реализовывать следующие задачи</vt:lpstr>
      <vt:lpstr>Презентация PowerPoint</vt:lpstr>
      <vt:lpstr>Окончание игры и подведение итогов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Русские народные подвижные  игры</dc:title>
  <dc:creator>Ромка</dc:creator>
  <cp:lastModifiedBy>Неизвестный пользователь</cp:lastModifiedBy>
  <cp:revision>104</cp:revision>
  <dcterms:created xsi:type="dcterms:W3CDTF">2015-11-08T17:23:15Z</dcterms:created>
  <dcterms:modified xsi:type="dcterms:W3CDTF">2021-11-02T13:55:30Z</dcterms:modified>
</cp:coreProperties>
</file>