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89" r:id="rId6"/>
    <p:sldId id="288" r:id="rId7"/>
    <p:sldId id="291" r:id="rId8"/>
    <p:sldId id="261" r:id="rId9"/>
    <p:sldId id="262" r:id="rId10"/>
    <p:sldId id="263" r:id="rId11"/>
    <p:sldId id="264" r:id="rId12"/>
    <p:sldId id="280" r:id="rId13"/>
    <p:sldId id="267" r:id="rId14"/>
    <p:sldId id="266" r:id="rId15"/>
    <p:sldId id="269" r:id="rId16"/>
    <p:sldId id="281" r:id="rId17"/>
    <p:sldId id="272" r:id="rId18"/>
    <p:sldId id="285" r:id="rId19"/>
    <p:sldId id="268" r:id="rId20"/>
    <p:sldId id="273" r:id="rId21"/>
    <p:sldId id="274" r:id="rId22"/>
    <p:sldId id="284" r:id="rId23"/>
    <p:sldId id="286" r:id="rId24"/>
    <p:sldId id="287" r:id="rId25"/>
    <p:sldId id="275" r:id="rId26"/>
    <p:sldId id="276" r:id="rId27"/>
    <p:sldId id="277" r:id="rId28"/>
    <p:sldId id="292" r:id="rId29"/>
    <p:sldId id="279" r:id="rId30"/>
    <p:sldId id="278" r:id="rId31"/>
    <p:sldId id="294" r:id="rId32"/>
    <p:sldId id="282" r:id="rId33"/>
    <p:sldId id="295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C26B74-5D02-4D5C-BE2F-E057A864D816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CA8834-BCF6-4B17-B3A9-502153871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694D5-0A14-454D-B05B-2211BAE61C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EC81-E848-4289-9400-1A769EB69A99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68F7-688C-4105-9D16-5552AE0B3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7938-59E0-4305-A482-FB61C0FCE68B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C67-3811-4333-8CFC-AA527962C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2984-A504-4E74-AF5A-9F678A8FE685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6A4F-869B-4060-B610-2CE21ADD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017C-0BCA-4E01-84BE-C26144816D05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15F5-F39C-440F-B7A8-5F5D6B490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5DE1-A8CA-45E3-9609-4A90CBFE396E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E47D-0940-492E-8FC9-AB52D461A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9D1F-6432-463E-A61D-A8636899E751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CAEA-169D-457A-91E1-96BD99773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310F-422B-43F8-B809-81F697007A50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1BD7-2519-48B4-8E6E-3CE2FFA62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A3DB-D9AC-4F28-B8AB-9DE284E369D0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F032-9266-4919-B98C-94B31E12B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6290-123B-4B09-92A5-C63ED3A2FE51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320F-B177-41A8-B6EA-C1D9C73E4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72DE-B8FD-4EEE-8E48-5023559784EA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BAE7-E622-4469-BBA3-B09ACD4E3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E790-391B-4F70-8129-B414BFB8842F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C2C0-C3F1-4C89-B5A9-AA358EC3D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4B33EF-E59A-4AFB-BC0F-0BDC7DFB91E8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8857F-2085-4D1C-915A-ACFDD1D6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lav.olegern.net/viewpage.php?page_id=2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42875" y="785813"/>
            <a:ext cx="5072063" cy="3143250"/>
          </a:xfrm>
        </p:spPr>
        <p:txBody>
          <a:bodyPr/>
          <a:lstStyle/>
          <a:p>
            <a:r>
              <a:rPr lang="ru-RU" sz="6000" smtClean="0">
                <a:solidFill>
                  <a:srgbClr val="FFFF00"/>
                </a:solidFill>
                <a:latin typeface="Arial Black" pitchFamily="34" charset="0"/>
              </a:rPr>
              <a:t>Русский народный костюм.</a:t>
            </a:r>
            <a:endParaRPr lang="ru-RU" sz="600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214813"/>
            <a:ext cx="4214812" cy="2000250"/>
          </a:xfrm>
        </p:spPr>
        <p:txBody>
          <a:bodyPr>
            <a:normAutofit/>
          </a:bodyPr>
          <a:lstStyle/>
          <a:p>
            <a:r>
              <a:rPr lang="ru-RU" sz="2700" smtClean="0">
                <a:solidFill>
                  <a:srgbClr val="FFC000"/>
                </a:solidFill>
                <a:latin typeface="Arial" charset="0"/>
                <a:cs typeface="Andalus" pitchFamily="18" charset="-78"/>
              </a:rPr>
              <a:t>Воспитатель Семёнова Л.В.</a:t>
            </a:r>
          </a:p>
          <a:p>
            <a:pPr>
              <a:lnSpc>
                <a:spcPct val="90000"/>
              </a:lnSpc>
            </a:pPr>
            <a:endParaRPr lang="ru-RU" sz="2700" smtClean="0">
              <a:solidFill>
                <a:srgbClr val="898989"/>
              </a:solidFill>
            </a:endParaRPr>
          </a:p>
        </p:txBody>
      </p:sp>
      <p:pic>
        <p:nvPicPr>
          <p:cNvPr id="14339" name="Рисунок 3" descr="сканирование0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785813"/>
            <a:ext cx="3286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Вышивка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4857750" cy="4643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C000"/>
                </a:solidFill>
              </a:rPr>
              <a:t>     </a:t>
            </a:r>
            <a:r>
              <a:rPr lang="ru-RU" smtClean="0">
                <a:solidFill>
                  <a:srgbClr val="FFC000"/>
                </a:solidFill>
              </a:rPr>
              <a:t>Вышивка – один из распространенных видов народного творчества. Искусство создания на тканях узоров с помощью иглы и нитей, известно с давних времен.</a:t>
            </a:r>
          </a:p>
        </p:txBody>
      </p:sp>
      <p:pic>
        <p:nvPicPr>
          <p:cNvPr id="4" name="Содержимое 4" descr="IMG_2673.JPG"/>
          <p:cNvPicPr>
            <a:picLocks noChangeAspect="1"/>
          </p:cNvPicPr>
          <p:nvPr/>
        </p:nvPicPr>
        <p:blipFill>
          <a:blip r:embed="rId2" cstate="print"/>
          <a:srcRect l="15190"/>
          <a:stretch>
            <a:fillRect/>
          </a:stretch>
        </p:blipFill>
        <p:spPr>
          <a:xfrm rot="5400000">
            <a:off x="4214810" y="2071678"/>
            <a:ext cx="5286412" cy="40005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Вышивка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3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    Вышивка не только делала костюм красивее и богаче, но и должна была приносить человеку счастье, оберегать его ото всякого зла и беды, сближать с окружающей природой.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146" name="Picture 2" descr="http://t1.gstatic.com/images?q=tbn:ANd9GcSGc-n-2wUOntApOrMptGDEzAYb9KhwUT2ZqfwPODY8QdN61s4&amp;t=1&amp;usg=__C0mUrryyZvwyVrnk79CPMpCCubc="/>
          <p:cNvPicPr>
            <a:picLocks noChangeAspect="1" noChangeArrowheads="1"/>
          </p:cNvPicPr>
          <p:nvPr/>
        </p:nvPicPr>
        <p:blipFill>
          <a:blip r:embed="rId2"/>
          <a:srcRect r="48156"/>
          <a:stretch>
            <a:fillRect/>
          </a:stretch>
        </p:blipFill>
        <p:spPr bwMode="auto">
          <a:xfrm>
            <a:off x="5286380" y="1428736"/>
            <a:ext cx="3357586" cy="50720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Большую тайну хранят в себе древние славянские орнаменты.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7" name="Содержимое 6" descr="Русская вышивка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 r="1786"/>
          <a:stretch>
            <a:fillRect/>
          </a:stretch>
        </p:blipFill>
        <p:spPr>
          <a:xfrm>
            <a:off x="785786" y="1571612"/>
            <a:ext cx="7858180" cy="5000660"/>
          </a:xfrm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Женский  костюм</a:t>
            </a:r>
          </a:p>
        </p:txBody>
      </p:sp>
      <p:pic>
        <p:nvPicPr>
          <p:cNvPr id="4" name="Содержимое 4" descr="сканирование0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357298"/>
            <a:ext cx="5005770" cy="5143536"/>
          </a:xfrm>
          <a:ln w="38100"/>
          <a:effectLst>
            <a:softEdge rad="127000"/>
          </a:effectLst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357188" y="1785938"/>
            <a:ext cx="321468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 Основными частями женского народного костюма были рубаха, передник или занавеска, сарафан, понева, нагрудник и шушпан.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Женский  костюм</a:t>
            </a:r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5072063"/>
            <a:ext cx="9144000" cy="1571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FFC000"/>
                </a:solidFill>
              </a:rPr>
              <a:t>     Рубахи и сарафаны украшались вышивкой. Женские головные уборы: кокошники, кики, сороки, повойники были самой невиданной формы. Очень любили на Руси душегрейки, которые  надевали поверх сарафана и шили из дорогих тканей.</a:t>
            </a:r>
          </a:p>
        </p:txBody>
      </p:sp>
      <p:pic>
        <p:nvPicPr>
          <p:cNvPr id="4" name="Содержимое 20" descr="сканирование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7929618" cy="3643338"/>
          </a:xfrm>
          <a:prstGeom prst="rect">
            <a:avLst/>
          </a:prstGeom>
          <a:ln w="38100">
            <a:noFill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00"/>
                </a:solidFill>
                <a:latin typeface="+mn-lt"/>
              </a:rPr>
              <a:t>Рубаха</a:t>
            </a:r>
            <a:endParaRPr lang="ru-RU" sz="4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6" descr="сканирование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714776" cy="4857784"/>
          </a:xfrm>
          <a:effectLst>
            <a:softEdge rad="127000"/>
          </a:effectLst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428625" y="1571625"/>
            <a:ext cx="4429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 Рубаха – основа женского народного костюма, шилась из белого льняного или конопляного полотна. Украшалась вышивкой, оберегавшей женщину от «сглаза». Считалось, чем богаче украшена рубаха, тем счастливее и удачливее ее владелица.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Сарафан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7" descr="сканирование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357298"/>
            <a:ext cx="3714776" cy="5214974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642938" y="1643063"/>
            <a:ext cx="4214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FFC000"/>
                </a:solidFill>
                <a:latin typeface="Calibri" pitchFamily="34" charset="0"/>
              </a:rPr>
              <a:t>Сарафан одевали поверх рубахи, украшали спереди узорной полосой, тесьмой, </a:t>
            </a:r>
          </a:p>
          <a:p>
            <a:r>
              <a:rPr lang="ru-RU" sz="3200">
                <a:solidFill>
                  <a:srgbClr val="FFC000"/>
                </a:solidFill>
                <a:latin typeface="Calibri" pitchFamily="34" charset="0"/>
              </a:rPr>
              <a:t>серебряным кружевом, узорными пуговицами.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FF00"/>
                </a:solidFill>
                <a:latin typeface="+mn-lt"/>
              </a:rPr>
              <a:t>Епанечка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4" descr="сканирование0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857364"/>
            <a:ext cx="4357718" cy="4500594"/>
          </a:xfrm>
          <a:effectLst>
            <a:softEdge rad="127000"/>
          </a:effectLst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571500" y="1571625"/>
            <a:ext cx="3571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 Епанечка - короткая клешеная кофточка без рукавов, шилась из парчовой ткани.</a:t>
            </a:r>
          </a:p>
          <a:p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    Душегрейка. </a:t>
            </a:r>
          </a:p>
          <a:p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Она напоминала маленький сарафанчик и надевалась поверх сарафана, шили ее из дорогих тканей.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FFFF00"/>
                </a:solidFill>
                <a:latin typeface="+mn-lt"/>
              </a:rPr>
              <a:t>Понёва</a:t>
            </a:r>
            <a:r>
              <a:rPr lang="ru-RU" sz="4900" dirty="0" smtClean="0">
                <a:solidFill>
                  <a:srgbClr val="FFFF00"/>
                </a:solidFill>
                <a:latin typeface="+mn-lt"/>
              </a:rPr>
              <a:t> </a:t>
            </a:r>
            <a:br>
              <a:rPr lang="ru-RU" sz="4900" dirty="0" smtClean="0">
                <a:solidFill>
                  <a:srgbClr val="FFFF00"/>
                </a:solidFill>
                <a:latin typeface="+mn-lt"/>
              </a:rPr>
            </a:br>
            <a:endParaRPr lang="ru-RU" sz="49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s005.radikal.ru/i210/1001/ee/f3094f9caabc.jpg"/>
          <p:cNvPicPr>
            <a:picLocks noGrp="1"/>
          </p:cNvPicPr>
          <p:nvPr>
            <p:ph idx="1"/>
          </p:nvPr>
        </p:nvPicPr>
        <p:blipFill>
          <a:blip r:embed="rId2"/>
          <a:srcRect b="54858"/>
          <a:stretch>
            <a:fillRect/>
          </a:stretch>
        </p:blipFill>
        <p:spPr>
          <a:xfrm>
            <a:off x="428596" y="1142984"/>
            <a:ext cx="8072493" cy="4000528"/>
          </a:xfrm>
          <a:effectLst>
            <a:softEdge rad="127000"/>
          </a:effectLst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571500" y="5072063"/>
            <a:ext cx="8286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Понева - древняя одежда.  Юбка, состоящая из трех полотнищ шерстяной или полушерстяной ткани, стянутых на талии плетеным узким пояском - гашником; ее носили только замужние женщины.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Передник</a:t>
            </a:r>
          </a:p>
        </p:txBody>
      </p:sp>
      <p:pic>
        <p:nvPicPr>
          <p:cNvPr id="4" name="Содержимое 6" descr="сканирование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3929090" cy="5000660"/>
          </a:xfrm>
          <a:solidFill>
            <a:srgbClr val="FFFFFF">
              <a:shade val="85000"/>
            </a:srgbClr>
          </a:solidFill>
          <a:ln w="88900" cap="sq"/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285750" y="1785938"/>
            <a:ext cx="44291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     Самой декоративной, богато украшенной частью женского русского костюма был передник, или занавеска, закрывающий женскую фигуру спереди.</a:t>
            </a:r>
          </a:p>
          <a:p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     Обычно его делали из холста и орнаментировали вышивкой, тканым узором. Цветными отделочными вставками, шелковыми узорными лентами.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Цели занятия.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38" y="1428750"/>
            <a:ext cx="7929562" cy="49006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Познакомится с русским народным костюмом,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 творчеством русского народа, его культурой и традициями.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Формировать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представления о декоративно-прикладном искусстве русского народа, духовной культуре.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Развивать эстетический и художественный 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вкус.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Прививать интерес к русскому народному творчеству.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Головной убор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0" descr="сканирование0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4429124" cy="4429156"/>
          </a:xfrm>
          <a:effectLst>
            <a:softEdge rad="317500"/>
          </a:effectLst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500063" y="1428750"/>
            <a:ext cx="43576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Головной убор, в народных представлениях был связан с небом, его украшали символами солнца, звезд, дерева,</a:t>
            </a:r>
          </a:p>
          <a:p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 птиц. Нити жемчуга и височные украшения символизировали дождевые струи. Поверх кокошника набрасывали фату из тонкой узорчатой ткани.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+mn-lt"/>
              </a:rPr>
              <a:t>Женские головные уборы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3" descr="IMG_2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5286895" cy="4643470"/>
          </a:xfrm>
          <a:effectLst>
            <a:softEdge rad="317500"/>
          </a:effectLst>
        </p:spPr>
      </p:pic>
      <p:pic>
        <p:nvPicPr>
          <p:cNvPr id="5" name="Содержимое 12" descr="IMG_2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4909" y="2250273"/>
            <a:ext cx="4357718" cy="35719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hotofile.ru/photo/semkov/418997/5675089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85728"/>
            <a:ext cx="4714908" cy="5286388"/>
          </a:xfrm>
          <a:effectLst>
            <a:softEdge rad="317500"/>
          </a:effectLst>
        </p:spPr>
      </p:pic>
      <p:pic>
        <p:nvPicPr>
          <p:cNvPr id="5" name="Рисунок 4" descr="http://s001.radikal.ru/i195/1001/04/f7a54fe1b362.jpg"/>
          <p:cNvPicPr/>
          <p:nvPr/>
        </p:nvPicPr>
        <p:blipFill>
          <a:blip r:embed="rId3"/>
          <a:srcRect l="45312" t="5000"/>
          <a:stretch>
            <a:fillRect/>
          </a:stretch>
        </p:blipFill>
        <p:spPr bwMode="auto">
          <a:xfrm>
            <a:off x="4286248" y="500042"/>
            <a:ext cx="45720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6867" name="Заголовок 5"/>
          <p:cNvSpPr>
            <a:spLocks noGrp="1"/>
          </p:cNvSpPr>
          <p:nvPr>
            <p:ph type="title"/>
          </p:nvPr>
        </p:nvSpPr>
        <p:spPr>
          <a:xfrm>
            <a:off x="714375" y="5500688"/>
            <a:ext cx="8015288" cy="114300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C000"/>
                </a:solidFill>
              </a:rPr>
              <a:t>1. "Сорока" с рогатой "кичкой"-Тамбовская губ., 2 пол.19в. </a:t>
            </a:r>
            <a:br>
              <a:rPr lang="ru-RU" sz="2400" smtClean="0">
                <a:solidFill>
                  <a:srgbClr val="FFC000"/>
                </a:solidFill>
              </a:rPr>
            </a:br>
            <a:r>
              <a:rPr lang="ru-RU" sz="2400" smtClean="0">
                <a:solidFill>
                  <a:srgbClr val="FFC000"/>
                </a:solidFill>
              </a:rPr>
              <a:t>2. "Сорока с мохрами"-Орловская губ., 2 пол.19в. </a:t>
            </a:r>
          </a:p>
        </p:txBody>
      </p:sp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3929063" y="4857750"/>
            <a:ext cx="43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FF00"/>
                </a:solidFill>
                <a:latin typeface="Calibri" pitchFamily="34" charset="0"/>
              </a:rPr>
              <a:t>1. </a:t>
            </a:r>
          </a:p>
        </p:txBody>
      </p:sp>
      <p:sp>
        <p:nvSpPr>
          <p:cNvPr id="36869" name="Прямоугольник 7"/>
          <p:cNvSpPr>
            <a:spLocks noChangeArrowheads="1"/>
          </p:cNvSpPr>
          <p:nvPr/>
        </p:nvSpPr>
        <p:spPr bwMode="auto">
          <a:xfrm>
            <a:off x="8286750" y="4857750"/>
            <a:ext cx="37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FF00"/>
                </a:solidFill>
                <a:latin typeface="Calibri" pitchFamily="34" charset="0"/>
              </a:rPr>
              <a:t>2.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85750" y="5786438"/>
            <a:ext cx="8858250" cy="928687"/>
          </a:xfrm>
        </p:spPr>
        <p:txBody>
          <a:bodyPr/>
          <a:lstStyle/>
          <a:p>
            <a:pPr algn="l"/>
            <a:r>
              <a:rPr lang="ru-RU" sz="1800" smtClean="0">
                <a:solidFill>
                  <a:srgbClr val="FFC000"/>
                </a:solidFill>
              </a:rPr>
              <a:t>1. Кокошник -Московская губ., 2 пол.18в.            2. "Сборник"-Вологодская губ., 2 пол.19в. </a:t>
            </a:r>
            <a:br>
              <a:rPr lang="ru-RU" sz="1800" smtClean="0">
                <a:solidFill>
                  <a:srgbClr val="FFC000"/>
                </a:solidFill>
              </a:rPr>
            </a:br>
            <a:r>
              <a:rPr lang="ru-RU" sz="1800" smtClean="0">
                <a:solidFill>
                  <a:srgbClr val="FFC000"/>
                </a:solidFill>
              </a:rPr>
              <a:t>3. "Повязка"-Нижегородская губ., нач.19в.         4. "Повязка"-центр России, 18в. </a:t>
            </a:r>
          </a:p>
        </p:txBody>
      </p:sp>
      <p:pic>
        <p:nvPicPr>
          <p:cNvPr id="4" name="Содержимое 3" descr="http://s004.radikal.ru/i205/1001/28/885f46e09ef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357166"/>
            <a:ext cx="7286676" cy="5500726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Женские украшения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s39.radikal.ru/i086/1001/e7/568ad28ac5c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0" y="1285860"/>
            <a:ext cx="4929222" cy="4883153"/>
          </a:xfrm>
          <a:effectLst>
            <a:softEdge rad="127000"/>
          </a:effectLst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4429125" y="6215063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Девичьи накосники</a:t>
            </a:r>
          </a:p>
        </p:txBody>
      </p:sp>
      <p:pic>
        <p:nvPicPr>
          <p:cNvPr id="6" name="Рисунок 5" descr="http://www.ljplus.ru/img3/a/m/amethist_grape/gaj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071834" cy="4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785813" y="62150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C000"/>
                </a:solidFill>
                <a:latin typeface="Calibri" pitchFamily="34" charset="0"/>
              </a:rPr>
              <a:t>Гайтан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Свадебный костюм</a:t>
            </a:r>
          </a:p>
        </p:txBody>
      </p:sp>
      <p:pic>
        <p:nvPicPr>
          <p:cNvPr id="4" name="Содержимое 17" descr="IMG_26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71934" y="1857364"/>
            <a:ext cx="5429288" cy="4286280"/>
          </a:xfrm>
          <a:effectLst>
            <a:softEdge rad="127000"/>
          </a:effectLst>
        </p:spPr>
      </p:pic>
      <p:sp>
        <p:nvSpPr>
          <p:cNvPr id="39939" name="Прямоугольник 5"/>
          <p:cNvSpPr>
            <a:spLocks noChangeArrowheads="1"/>
          </p:cNvSpPr>
          <p:nvPr/>
        </p:nvSpPr>
        <p:spPr bwMode="auto">
          <a:xfrm>
            <a:off x="500063" y="1428750"/>
            <a:ext cx="40719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solidFill>
                  <a:srgbClr val="FFC000"/>
                </a:solidFill>
                <a:latin typeface="Calibri" pitchFamily="34" charset="0"/>
              </a:rPr>
              <a:t>Свадебный наряд шили задолго до торжества, так как он требовал много времени и труда. Все элементы костюма тщательно украшались, оберегали от злых сил и напастей символами и орнаментами, </a:t>
            </a:r>
          </a:p>
          <a:p>
            <a:r>
              <a:rPr lang="ru-RU" sz="2500">
                <a:solidFill>
                  <a:srgbClr val="FFC000"/>
                </a:solidFill>
                <a:latin typeface="Calibri" pitchFamily="34" charset="0"/>
              </a:rPr>
              <a:t>утверждающими счастье, долголетие, здоровое потомство.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Свадебные головные уборы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12" descr="IMG_2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63"/>
          <a:stretch>
            <a:fillRect/>
          </a:stretch>
        </p:blipFill>
        <p:spPr>
          <a:xfrm rot="5400000">
            <a:off x="250001" y="964389"/>
            <a:ext cx="5643602" cy="5857916"/>
          </a:xfrm>
          <a:effectLst>
            <a:softEdge rad="317500"/>
          </a:effectLst>
        </p:spPr>
      </p:pic>
      <p:pic>
        <p:nvPicPr>
          <p:cNvPr id="5" name="Содержимое 8" descr="IMG_2638.JPG"/>
          <p:cNvPicPr>
            <a:picLocks noChangeAspect="1"/>
          </p:cNvPicPr>
          <p:nvPr/>
        </p:nvPicPr>
        <p:blipFill>
          <a:blip r:embed="rId3" cstate="print"/>
          <a:srcRect t="6977" b="11628"/>
          <a:stretch>
            <a:fillRect/>
          </a:stretch>
        </p:blipFill>
        <p:spPr>
          <a:xfrm rot="5400000">
            <a:off x="4893455" y="2393165"/>
            <a:ext cx="5214974" cy="30003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Мужской костюм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8" descr="сканирование0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50" y="1571612"/>
            <a:ext cx="2497454" cy="5072098"/>
          </a:xfrm>
          <a:effectLst>
            <a:softEdge rad="127000"/>
          </a:effectLst>
        </p:spPr>
      </p:pic>
      <p:pic>
        <p:nvPicPr>
          <p:cNvPr id="5" name="Содержимое 4" descr="сканирование0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2428892" cy="49292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3071813" y="1571625"/>
            <a:ext cx="314325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200">
                <a:solidFill>
                  <a:srgbClr val="FFC000"/>
                </a:solidFill>
                <a:latin typeface="Calibri" pitchFamily="34" charset="0"/>
              </a:rPr>
              <a:t>Костюм крестьянина на Руси состоял из портов и рубахи из домотканого холста. Рубахи носили навыпуск и подпоясывали узким поясом  или цветным шнуром.</a:t>
            </a:r>
          </a:p>
          <a:p>
            <a:r>
              <a:rPr lang="ru-RU" sz="2200">
                <a:solidFill>
                  <a:srgbClr val="FFC000"/>
                </a:solidFill>
                <a:latin typeface="Calibri" pitchFamily="34" charset="0"/>
              </a:rPr>
              <a:t>  Порты шились неширокие, суженные к низу, до щиколотки, </a:t>
            </a:r>
          </a:p>
          <a:p>
            <a:r>
              <a:rPr lang="ru-RU" sz="2200">
                <a:solidFill>
                  <a:srgbClr val="FFC000"/>
                </a:solidFill>
                <a:latin typeface="Calibri" pitchFamily="34" charset="0"/>
              </a:rPr>
              <a:t>завязывались на талии шнурком – гашником.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FF00"/>
                </a:solidFill>
              </a:rPr>
              <a:t>Праздничная мужская одежда, Пензенской и Вологодской губерний</a:t>
            </a:r>
          </a:p>
        </p:txBody>
      </p:sp>
      <p:pic>
        <p:nvPicPr>
          <p:cNvPr id="4" name="Содержимое 3" descr="http://s003.radikal.ru/i202/1001/3f/e2568359e5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500174"/>
            <a:ext cx="7072361" cy="5214974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372475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Рубаха украшалась вышивкой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7" descr="IMG_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571612"/>
            <a:ext cx="5072098" cy="4786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http://www.sva-slava.ru/nasledie_rukodelie/img_rushniki/rushnik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00039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Праздничная и будничная одежда.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12" descr="сканирование0033.jpg"/>
          <p:cNvPicPr>
            <a:picLocks noGrp="1" noChangeAspect="1"/>
          </p:cNvPicPr>
          <p:nvPr>
            <p:ph idx="1"/>
          </p:nvPr>
        </p:nvPicPr>
        <p:blipFill>
          <a:blip r:embed="rId2"/>
          <a:srcRect r="34848"/>
          <a:stretch>
            <a:fillRect/>
          </a:stretch>
        </p:blipFill>
        <p:spPr>
          <a:xfrm flipH="1">
            <a:off x="500034" y="1500174"/>
            <a:ext cx="4357717" cy="492922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072063" y="1785938"/>
            <a:ext cx="3857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Праздничная и будничная одежда имела сложное декоративное оформление, где важную роль играла вышивка и кружевная отделка. Поэтому по обычаю девочку с малых лет начинали обучать этим непростым, но увлекательным видам творчества.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Верхняя мужская одежда.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6" descr="сканирование0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428736"/>
            <a:ext cx="3357586" cy="5286412"/>
          </a:xfrm>
          <a:effectLst>
            <a:softEdge rad="127000"/>
          </a:effectLst>
        </p:spPr>
      </p:pic>
      <p:sp>
        <p:nvSpPr>
          <p:cNvPr id="46083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44291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 Верхней одеждой служили зипун или кафтан из домотканого сукна, зимой – овчинные нагольные шубы.</a:t>
            </a:r>
          </a:p>
          <a:p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Кафтан, надевали поверх зипуна. Для его отделки использовались петлицы на груди и по боковым разрезам, металлические, деревянные, плетеные из шнура и сделанные из искусственного жемчуга пуговицы.</a:t>
            </a:r>
          </a:p>
          <a:p>
            <a:endParaRPr lang="ru-RU" sz="240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Пуговица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s54.radikal.ru/i144/1002/a0/bc4a5d35f579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40004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 rot="10800000" flipV="1">
            <a:off x="428625" y="1428750"/>
            <a:ext cx="44291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Самой дорогой и модной вещью в костюме была </a:t>
            </a:r>
            <a:r>
              <a:rPr lang="ru-RU" sz="2400" b="1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пуговица</a:t>
            </a:r>
            <a:r>
              <a:rPr lang="ru-RU" sz="240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. На Руси изготовили самые крупные пуговицы размером с куриное яйцо. Пуговицы делали из золота, серебра, жемчуга, хрусталя, металлические и плетеные из канители. каждая пуговица имела свое название. Подчас пуговицы стоили дороже самого платья. 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ea typeface="Calibri" pitchFamily="34" charset="0"/>
                <a:cs typeface="Times New Roman" pitchFamily="18" charset="0"/>
              </a:rPr>
            </a:br>
            <a:r>
              <a:rPr lang="ru-RU" sz="1100"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Русский народный костюм в произведениях известных художников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4" descr="IMG_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2907" y="2214553"/>
            <a:ext cx="4429154" cy="3286148"/>
          </a:xfrm>
          <a:effectLst>
            <a:softEdge rad="127000"/>
          </a:effectLst>
        </p:spPr>
      </p:pic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285750" y="6072188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И.А. Аргунов. Портрет неизвестной крестьянки в кокошнике.</a:t>
            </a:r>
          </a:p>
        </p:txBody>
      </p:sp>
      <p:pic>
        <p:nvPicPr>
          <p:cNvPr id="7" name="Содержимое 6" descr="ArgunovI_01.jpg"/>
          <p:cNvPicPr>
            <a:picLocks noChangeAspect="1"/>
          </p:cNvPicPr>
          <p:nvPr/>
        </p:nvPicPr>
        <p:blipFill>
          <a:blip r:embed="rId3"/>
          <a:srcRect l="2044" t="2812" r="2870" b="3174"/>
          <a:stretch>
            <a:fillRect/>
          </a:stretch>
        </p:blipFill>
        <p:spPr>
          <a:xfrm>
            <a:off x="4572000" y="1714488"/>
            <a:ext cx="3857652" cy="428628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48133" name="Прямоугольник 7"/>
          <p:cNvSpPr>
            <a:spLocks noChangeArrowheads="1"/>
          </p:cNvSpPr>
          <p:nvPr/>
        </p:nvSpPr>
        <p:spPr bwMode="auto">
          <a:xfrm>
            <a:off x="4786313" y="6072188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И.А. Аргунов. Портрет неизвестной крестьянки в кокошнике.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1143000"/>
          </a:xfrm>
        </p:spPr>
        <p:txBody>
          <a:bodyPr/>
          <a:lstStyle/>
          <a:p>
            <a:r>
              <a:rPr lang="ru-RU" sz="3600" smtClean="0">
                <a:solidFill>
                  <a:srgbClr val="FFFF00"/>
                </a:solidFill>
              </a:rPr>
              <a:t>Русский народный костюм в произведениях известных художников</a:t>
            </a:r>
            <a:endParaRPr lang="ru-RU" sz="3600" smtClean="0"/>
          </a:p>
        </p:txBody>
      </p:sp>
      <p:sp>
        <p:nvSpPr>
          <p:cNvPr id="49154" name="Текст 2"/>
          <p:cNvSpPr>
            <a:spLocks noGrp="1"/>
          </p:cNvSpPr>
          <p:nvPr>
            <p:ph type="body" idx="1"/>
          </p:nvPr>
        </p:nvSpPr>
        <p:spPr>
          <a:xfrm>
            <a:off x="142875" y="6072188"/>
            <a:ext cx="4071938" cy="571500"/>
          </a:xfrm>
        </p:spPr>
        <p:txBody>
          <a:bodyPr/>
          <a:lstStyle/>
          <a:p>
            <a:r>
              <a:rPr lang="ru-RU" b="0" smtClean="0">
                <a:solidFill>
                  <a:srgbClr val="FFFF00"/>
                </a:solidFill>
              </a:rPr>
              <a:t>В.Е. Маковский. Крестьянка</a:t>
            </a:r>
          </a:p>
        </p:txBody>
      </p:sp>
      <p:sp>
        <p:nvSpPr>
          <p:cNvPr id="49155" name="Текст 4"/>
          <p:cNvSpPr>
            <a:spLocks noGrp="1"/>
          </p:cNvSpPr>
          <p:nvPr>
            <p:ph type="body" sz="quarter" idx="3"/>
          </p:nvPr>
        </p:nvSpPr>
        <p:spPr>
          <a:xfrm>
            <a:off x="4602163" y="6143625"/>
            <a:ext cx="3898900" cy="496888"/>
          </a:xfrm>
        </p:spPr>
        <p:txBody>
          <a:bodyPr/>
          <a:lstStyle/>
          <a:p>
            <a:r>
              <a:rPr lang="ru-RU" b="0" smtClean="0">
                <a:solidFill>
                  <a:srgbClr val="FFFF00"/>
                </a:solidFill>
              </a:rPr>
              <a:t>А.Г.Венецианов. На пашне.</a:t>
            </a:r>
          </a:p>
        </p:txBody>
      </p:sp>
      <p:pic>
        <p:nvPicPr>
          <p:cNvPr id="8" name="Содержимое 5" descr="IMG_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643050"/>
            <a:ext cx="5357818" cy="45720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Содержимое 9" descr="JL7O8HCA0GHVA5CAMY4ZNTCA06CW86CA7RZK9VCAVBGL2JCAVURVEFCATYHMUQCAYILMV2CA8RO0WUCAJ2JP5SCATFWCL8CAQU3PY9CATYTCNRCAB9EJIQCATOARWSCANAF0OOCAB77WLKCAVG2BC8CAG92CA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714488"/>
            <a:ext cx="3214710" cy="4429156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erunica.ru/uploads/posts/2009-12/1262270419_vernisage-1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142875" y="5214938"/>
            <a:ext cx="9001125" cy="1000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7200" smtClean="0">
                <a:solidFill>
                  <a:srgbClr val="FFFF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Наибольшей яркостью всегда отличалась женская праздничная одежда молодых женщин. 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" name="Содержимое 9" descr="IMG_2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2522" y="2142730"/>
            <a:ext cx="5214950" cy="39298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1" name="Содержимое 6" descr="сканирование0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71612"/>
            <a:ext cx="3571900" cy="5000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contourW="12700" prstMaterial="metal">
            <a:bevelT w="88900" h="88900"/>
            <a:extrusionClr>
              <a:schemeClr val="tx1"/>
            </a:extrusionClr>
            <a:contourClr>
              <a:srgbClr val="C0000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Праздничная одежда, север России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i080.radikal.ru/1001/4d/5f0a9e68631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071546"/>
            <a:ext cx="6858048" cy="5572164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500062"/>
          </a:xfrm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FF00"/>
                </a:solidFill>
                <a:cs typeface="Times New Roman" pitchFamily="18" charset="0"/>
              </a:rPr>
              <a:t>Женская праздничная одежда Рязанской и Воронежской губерний</a:t>
            </a:r>
            <a:endParaRPr lang="ru-RU" sz="3600" smtClean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s002.radikal.ru/i199/1002/70/fa67c4a6b46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428736"/>
            <a:ext cx="7358114" cy="5286412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+mn-lt"/>
              </a:rPr>
              <a:t>Женская праздничная одежда, Тамбовской и Курской губернии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http://i057.radikal.ru/1001/4c/e49e339aa48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571612"/>
            <a:ext cx="6786610" cy="5143536"/>
          </a:xfr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7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725487"/>
          </a:xfrm>
        </p:spPr>
        <p:txBody>
          <a:bodyPr/>
          <a:lstStyle/>
          <a:p>
            <a:r>
              <a:rPr lang="ru-RU" sz="3600" smtClean="0">
                <a:solidFill>
                  <a:srgbClr val="FFFF00"/>
                </a:solidFill>
              </a:rPr>
              <a:t>В народе русский костюм описывают так:</a:t>
            </a:r>
            <a:endParaRPr lang="ru-RU" sz="3600" smtClean="0"/>
          </a:p>
        </p:txBody>
      </p:sp>
      <p:pic>
        <p:nvPicPr>
          <p:cNvPr id="6" name="Содержимое 6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071546"/>
            <a:ext cx="2714644" cy="5572164"/>
          </a:xfrm>
          <a:effectLst>
            <a:softEdge rad="127000"/>
          </a:effectLst>
        </p:spPr>
      </p:pic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714375" y="1071563"/>
            <a:ext cx="48577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C000"/>
                </a:solidFill>
                <a:latin typeface="Calibri" pitchFamily="34" charset="0"/>
              </a:rPr>
              <a:t>Заговор-заклятье.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Пойду ль я во чисто поле – 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Под красное солнце,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Под светел месяц,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Под полетные облака,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Стану я во чистом поле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На ровное место,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Облаками облачуся,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Небесами покроюся,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На главу свою кладу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Красное солнце,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Подпояшусь светлыми зорями,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Обтычуся частыми звездами,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Что вострыми стрелами –</a:t>
            </a:r>
          </a:p>
          <a:p>
            <a:pPr algn="ctr"/>
            <a:r>
              <a:rPr lang="ru-RU" sz="2400">
                <a:solidFill>
                  <a:srgbClr val="FFC000"/>
                </a:solidFill>
                <a:latin typeface="Calibri" pitchFamily="34" charset="0"/>
              </a:rPr>
              <a:t>От всякого злого недуга.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Украшения костюма</a:t>
            </a:r>
          </a:p>
        </p:txBody>
      </p:sp>
      <p:sp>
        <p:nvSpPr>
          <p:cNvPr id="23554" name="Содержимое 4"/>
          <p:cNvSpPr>
            <a:spLocks noGrp="1"/>
          </p:cNvSpPr>
          <p:nvPr>
            <p:ph idx="1"/>
          </p:nvPr>
        </p:nvSpPr>
        <p:spPr>
          <a:xfrm>
            <a:off x="428625" y="1643063"/>
            <a:ext cx="4500563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C000"/>
                </a:solidFill>
              </a:rPr>
              <a:t>     Украшения передавались из поколения в поколение. Каждый элемент орнамента имел свое значение и смысл:</a:t>
            </a:r>
          </a:p>
          <a:p>
            <a:r>
              <a:rPr lang="ru-RU" sz="2800" smtClean="0">
                <a:solidFill>
                  <a:srgbClr val="FFC000"/>
                </a:solidFill>
              </a:rPr>
              <a:t>Слава божеству! Праздник.</a:t>
            </a:r>
          </a:p>
          <a:p>
            <a:r>
              <a:rPr lang="ru-RU" sz="2800" smtClean="0">
                <a:solidFill>
                  <a:srgbClr val="FFC000"/>
                </a:solidFill>
              </a:rPr>
              <a:t>Просьба плодородия.</a:t>
            </a:r>
          </a:p>
          <a:p>
            <a:r>
              <a:rPr lang="ru-RU" sz="2800" smtClean="0">
                <a:solidFill>
                  <a:srgbClr val="FFC000"/>
                </a:solidFill>
              </a:rPr>
              <a:t>Благодарность богу за содеянное.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C000"/>
                </a:solidFill>
              </a:rPr>
              <a:t>     </a:t>
            </a:r>
          </a:p>
          <a:p>
            <a:endParaRPr lang="ru-RU" sz="2200" smtClean="0"/>
          </a:p>
        </p:txBody>
      </p:sp>
      <p:pic>
        <p:nvPicPr>
          <p:cNvPr id="6" name="Содержимое 6" descr="сканирование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285860"/>
            <a:ext cx="4143404" cy="53578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705</Words>
  <Application>Microsoft Office PowerPoint</Application>
  <PresentationFormat>Экран (4:3)</PresentationFormat>
  <Paragraphs>93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Calibri</vt:lpstr>
      <vt:lpstr>Arial</vt:lpstr>
      <vt:lpstr>Arial Black</vt:lpstr>
      <vt:lpstr>Andalus</vt:lpstr>
      <vt:lpstr>Times New Roman</vt:lpstr>
      <vt:lpstr>Тема Office</vt:lpstr>
      <vt:lpstr>Русский народный костюм.</vt:lpstr>
      <vt:lpstr>Цели занятия.</vt:lpstr>
      <vt:lpstr>Праздничная и будничная одежда.</vt:lpstr>
      <vt:lpstr>Наибольшей яркостью всегда отличалась женская праздничная одежда молодых женщин. </vt:lpstr>
      <vt:lpstr>Праздничная одежда, север России</vt:lpstr>
      <vt:lpstr>Женская праздничная одежда Рязанской и Воронежской губерний</vt:lpstr>
      <vt:lpstr>Женская праздничная одежда, Тамбовской и Курской губернии</vt:lpstr>
      <vt:lpstr>В народе русский костюм описывают так:</vt:lpstr>
      <vt:lpstr>Украшения костюма</vt:lpstr>
      <vt:lpstr>Вышивка</vt:lpstr>
      <vt:lpstr>Вышивка</vt:lpstr>
      <vt:lpstr>Большую тайну хранят в себе древние славянские орнаменты. </vt:lpstr>
      <vt:lpstr>Женский  костюм</vt:lpstr>
      <vt:lpstr>Женский  костюм</vt:lpstr>
      <vt:lpstr>Рубаха</vt:lpstr>
      <vt:lpstr>Сарафан</vt:lpstr>
      <vt:lpstr>Епанечка</vt:lpstr>
      <vt:lpstr> Понёва  </vt:lpstr>
      <vt:lpstr>Передник</vt:lpstr>
      <vt:lpstr>Головной убор</vt:lpstr>
      <vt:lpstr>Женские головные уборы</vt:lpstr>
      <vt:lpstr>1. "Сорока" с рогатой "кичкой"-Тамбовская губ., 2 пол.19в.  2. "Сорока с мохрами"-Орловская губ., 2 пол.19в. </vt:lpstr>
      <vt:lpstr>1. Кокошник -Московская губ., 2 пол.18в.            2. "Сборник"-Вологодская губ., 2 пол.19в.  3. "Повязка"-Нижегородская губ., нач.19в.         4. "Повязка"-центр России, 18в. </vt:lpstr>
      <vt:lpstr>Женские украшения</vt:lpstr>
      <vt:lpstr>Свадебный костюм</vt:lpstr>
      <vt:lpstr>Свадебные головные уборы</vt:lpstr>
      <vt:lpstr>Мужской костюм</vt:lpstr>
      <vt:lpstr>Праздничная мужская одежда, Пензенской и Вологодской губерний</vt:lpstr>
      <vt:lpstr>Рубаха украшалась вышивкой</vt:lpstr>
      <vt:lpstr>Верхняя мужская одежда.</vt:lpstr>
      <vt:lpstr>Пуговица</vt:lpstr>
      <vt:lpstr>Русский народный костюм в произведениях известных художников</vt:lpstr>
      <vt:lpstr>Русский народный костюм в произведениях известных художников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костюм.</dc:title>
  <dc:creator>Елена</dc:creator>
  <cp:lastModifiedBy>User</cp:lastModifiedBy>
  <cp:revision>48</cp:revision>
  <dcterms:created xsi:type="dcterms:W3CDTF">2010-11-09T14:42:59Z</dcterms:created>
  <dcterms:modified xsi:type="dcterms:W3CDTF">2021-11-01T15:21:52Z</dcterms:modified>
</cp:coreProperties>
</file>