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82" r:id="rId4"/>
    <p:sldId id="281" r:id="rId5"/>
    <p:sldId id="280" r:id="rId6"/>
    <p:sldId id="284" r:id="rId7"/>
    <p:sldId id="258" r:id="rId8"/>
    <p:sldId id="259" r:id="rId9"/>
    <p:sldId id="260" r:id="rId10"/>
    <p:sldId id="271" r:id="rId11"/>
    <p:sldId id="272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9" r:id="rId20"/>
    <p:sldId id="270" r:id="rId21"/>
    <p:sldId id="268" r:id="rId22"/>
    <p:sldId id="273" r:id="rId23"/>
    <p:sldId id="274" r:id="rId24"/>
    <p:sldId id="275" r:id="rId25"/>
    <p:sldId id="276" r:id="rId26"/>
    <p:sldId id="278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517E2-05D6-4C7E-ACA7-AFB2C7D3EDFA}" type="datetimeFigureOut">
              <a:rPr lang="ru-RU"/>
              <a:pPr>
                <a:defRPr/>
              </a:pPr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A1A5D-DA32-4D3F-BC76-DC7E936AB3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AFA97-40FF-4791-89F2-EC873F7301A8}" type="datetimeFigureOut">
              <a:rPr lang="ru-RU"/>
              <a:pPr>
                <a:defRPr/>
              </a:pPr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C5920-7A8A-4FCB-BE32-7F25F8A8DC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85553-41D1-41F1-AF67-3D2FACDB7D86}" type="datetimeFigureOut">
              <a:rPr lang="ru-RU"/>
              <a:pPr>
                <a:defRPr/>
              </a:pPr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3EBEB-8CF2-4FF5-9862-C956D2EA8D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B3B7F-6803-4DB9-908F-5FCDE97D176F}" type="datetimeFigureOut">
              <a:rPr lang="ru-RU"/>
              <a:pPr>
                <a:defRPr/>
              </a:pPr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9D8A8-B35E-46B4-A07C-FB60F563F2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985DD-D0F0-4294-BDEF-2168D83A1B77}" type="datetimeFigureOut">
              <a:rPr lang="ru-RU"/>
              <a:pPr>
                <a:defRPr/>
              </a:pPr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C641D-CAFA-42C7-886A-4C09962F59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18D30-FC09-4B91-B5D4-08D162EC84A5}" type="datetimeFigureOut">
              <a:rPr lang="ru-RU"/>
              <a:pPr>
                <a:defRPr/>
              </a:pPr>
              <a:t>29.10.2021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802BC-5285-4559-ABD8-D62E7C5BD8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21A97-F849-42FE-8C1F-85439155AFF8}" type="datetimeFigureOut">
              <a:rPr lang="ru-RU"/>
              <a:pPr>
                <a:defRPr/>
              </a:pPr>
              <a:t>29.10.2021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D195F-DE83-4441-8DC7-FFFACD84D4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E5298-8F73-463C-BC52-E1F2053F7A04}" type="datetimeFigureOut">
              <a:rPr lang="ru-RU"/>
              <a:pPr>
                <a:defRPr/>
              </a:pPr>
              <a:t>29.10.2021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AAB03-90A8-43ED-9E1E-5A6A3D60C3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1858E-B569-4701-9743-E9CF5B824641}" type="datetimeFigureOut">
              <a:rPr lang="ru-RU"/>
              <a:pPr>
                <a:defRPr/>
              </a:pPr>
              <a:t>29.10.2021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014EB-860C-4425-9E36-9AEC83C2AA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B7097-E97A-4B31-9BD1-179CC6EAD7C4}" type="datetimeFigureOut">
              <a:rPr lang="ru-RU"/>
              <a:pPr>
                <a:defRPr/>
              </a:pPr>
              <a:t>29.10.2021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33A02-9212-46AA-A1BF-52D062E326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3BB6E-AFD7-4973-B8DF-FDC26C864C81}" type="datetimeFigureOut">
              <a:rPr lang="ru-RU"/>
              <a:pPr>
                <a:defRPr/>
              </a:pPr>
              <a:t>29.10.2021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F81DA-15C5-4059-A518-09FBA211B1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:\Documents and Settings\Admin\Рабочий стол\Копия СВЕТОФОРЧИК\Копия (2) г7ш78вак.jp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54119E-9531-4FB6-88D5-59EC59CCC2BB}" type="datetimeFigureOut">
              <a:rPr lang="ru-RU"/>
              <a:pPr>
                <a:defRPr/>
              </a:pPr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564FA47-2433-48FB-9CD0-93F532DB93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18733355">
            <a:off x="-245284" y="3696492"/>
            <a:ext cx="446410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cap="all" dirty="0">
                <a:ln w="9000" cmpd="sng">
                  <a:solidFill>
                    <a:srgbClr val="7030A0"/>
                  </a:solidFill>
                  <a:prstDash val="solid"/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cs typeface="+mn-cs"/>
              </a:rPr>
              <a:t>Дорожные</a:t>
            </a:r>
            <a:endParaRPr lang="ru-RU" sz="5400" b="1" dirty="0">
              <a:ln w="9000" cmpd="sng">
                <a:solidFill>
                  <a:srgbClr val="7030A0"/>
                </a:solidFill>
                <a:prstDash val="solid"/>
              </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shape">
                  <a:fillToRect l="50000" t="50000" r="50000" b="50000"/>
                </a:path>
                <a:tileRect/>
              </a:gra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176761">
            <a:off x="5796257" y="3185744"/>
            <a:ext cx="254108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cap="all" dirty="0">
                <a:ln/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shape">
                    <a:fillToRect l="50000" t="50000" r="50000" b="50000"/>
                  </a:path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cs typeface="+mn-cs"/>
              </a:rPr>
              <a:t>знаки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5010150" y="5445125"/>
            <a:ext cx="42068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effectLst>
                  <a:outerShdw blurRad="38100" dist="38100" dir="2700000" algn="tl">
                    <a:srgbClr val="C0C0C0"/>
                  </a:outerShdw>
                </a:effectLst>
              </a:rPr>
              <a:t>Выполнила: Семёнова Людмила Викторовна</a:t>
            </a:r>
          </a:p>
          <a:p>
            <a:pPr algn="ctr"/>
            <a:r>
              <a:rPr lang="ru-RU" sz="1400" b="1">
                <a:effectLst>
                  <a:outerShdw blurRad="38100" dist="38100" dir="2700000" algn="tl">
                    <a:srgbClr val="C0C0C0"/>
                  </a:outerShdw>
                </a:effectLst>
              </a:rPr>
              <a:t>МБДОУ№45»Солнышко»</a:t>
            </a:r>
          </a:p>
        </p:txBody>
      </p:sp>
    </p:spTree>
  </p:cSld>
  <p:clrMapOvr>
    <a:masterClrMapping/>
  </p:clrMapOvr>
  <p:transition advTm="7532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Рисунок 21" descr="Стихи о дорожных знаках. Дорожный знак. Дети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50" y="3143250"/>
            <a:ext cx="2898775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285750" y="2060575"/>
            <a:ext cx="657225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Посреди дороги дети,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Мы всегда за них в ответе.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Чтоб не плакал их родитель,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Будь внимательней, водитель!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14612" y="428604"/>
            <a:ext cx="32042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8900000" scaled="1"/>
                  <a:tileRect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cs typeface="+mn-cs"/>
              </a:rPr>
              <a:t>Знак "Дети"</a:t>
            </a:r>
            <a:endParaRPr lang="ru-RU" sz="40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8900000" scaled="1"/>
                <a:tileRect/>
              </a:gra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 advTm="2228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07407E-6 L 0.18576 -0.2560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" y="-12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Рисунок 29" descr="Стихи о дорожных знаках. Дорожный знак. Дорожные работы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75" y="3214688"/>
            <a:ext cx="3157538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28625" y="3429000"/>
            <a:ext cx="6357938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Знак "дорожные работы".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Чинит здесь дорогу кто-то.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Скорость сбавить нужно будет,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Там ведь на дороге люди.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357166"/>
            <a:ext cx="67325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ln w="12700">
                  <a:solidFill>
                    <a:srgbClr val="7030A0"/>
                  </a:solidFill>
                </a:ln>
                <a:gradFill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6200000" scaled="1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cs typeface="+mn-cs"/>
              </a:rPr>
              <a:t>Знак "Дорожные работы"</a:t>
            </a:r>
            <a:endParaRPr lang="ru-RU" sz="4000" dirty="0">
              <a:ln w="12700">
                <a:solidFill>
                  <a:srgbClr val="7030A0"/>
                </a:solidFill>
              </a:ln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6200000" scaled="1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 advTm="2254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1481E-6 L 0.20469 -0.2564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-128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Рисунок 5" descr="Стихи о дорожных знаках. Дорожный знак. Обгон запрещен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3563" y="2928938"/>
            <a:ext cx="2881312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571500" y="1989138"/>
            <a:ext cx="5572125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Знак любителей обгона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Объявляет вне закона.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В этом месте, сразу ясно,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Обгонять других опасно!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285728"/>
            <a:ext cx="614238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6200000" scaled="1"/>
                  <a:tileRect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cs typeface="+mn-cs"/>
              </a:rPr>
              <a:t>Знак "Обгон запрещен"</a:t>
            </a:r>
            <a:endParaRPr lang="ru-RU" sz="40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6200000" scaled="1"/>
                <a:tileRect/>
              </a:gra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 advTm="2245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4 0.09838 L 0.25034 -0.2349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16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Рисунок 6" descr="Стихи о дорожных знаках. Дорожный знак. Пешеходный переход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25" y="2786063"/>
            <a:ext cx="25400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714375" y="1700213"/>
            <a:ext cx="5572125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Здесь наземный переход,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Ходит целый день народ.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Ты, водитель, не грусти,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Пешехода пропусти!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57422" y="0"/>
            <a:ext cx="521270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ln w="9525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2700000" scaled="1"/>
                  <a:tileRect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cs typeface="+mn-cs"/>
              </a:rPr>
              <a:t>Знак "Пешеходный </a:t>
            </a:r>
          </a:p>
          <a:p>
            <a:pPr algn="ctr">
              <a:defRPr/>
            </a:pPr>
            <a:r>
              <a:rPr lang="ru-RU" sz="4000" b="1" dirty="0">
                <a:ln w="9525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2700000" scaled="1"/>
                  <a:tileRect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cs typeface="+mn-cs"/>
              </a:rPr>
              <a:t>переход"</a:t>
            </a:r>
            <a:endParaRPr lang="ru-RU" sz="4000" dirty="0">
              <a:ln w="9525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2700000" scaled="1"/>
                <a:tileRect/>
              </a:gra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 advTm="222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11 0.08217 L 0.19757 -0.1986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-14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Рисунок 7" descr="Стихи о дорожных знаках. Дорожный знак. Движение без остановки запрещено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88" y="3357563"/>
            <a:ext cx="25717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57188" y="1844675"/>
            <a:ext cx="6215062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Ты, шофер, не торопись,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Видишь знак, остановись!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Прежде чем продолжить путь,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Осмотреться не забудь.</a:t>
            </a:r>
            <a:endParaRPr lang="ru-RU" sz="3600" b="1"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5952" y="214290"/>
            <a:ext cx="6572328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8100000" scaled="1"/>
                  <a:tileRect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cs typeface="+mn-cs"/>
              </a:rPr>
              <a:t>Знак "Движение без остановки запрещено"</a:t>
            </a:r>
            <a:endParaRPr lang="ru-RU" sz="40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8100000" scaled="1"/>
                <a:tileRect/>
              </a:gra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 advTm="2304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75 0.05093 L 0.27275 -0.282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16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Рисунок 8" descr="Стихи о дорожных знаках. Дорожный знак. Движение пешеходов запрещено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63" y="2643188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28625" y="1557338"/>
            <a:ext cx="5857875" cy="545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latin typeface="Monotype Corsiva" pitchFamily="66" charset="0"/>
              </a:rPr>
              <a:t>В дождь и в ясную погоду</a:t>
            </a:r>
            <a:br>
              <a:rPr lang="ru-RU" sz="4400" b="1">
                <a:latin typeface="Monotype Corsiva" pitchFamily="66" charset="0"/>
              </a:rPr>
            </a:br>
            <a:r>
              <a:rPr lang="ru-RU" sz="4400" b="1">
                <a:latin typeface="Monotype Corsiva" pitchFamily="66" charset="0"/>
              </a:rPr>
              <a:t>Здесь не ходят пешеходы.</a:t>
            </a:r>
            <a:br>
              <a:rPr lang="ru-RU" sz="4400" b="1">
                <a:latin typeface="Monotype Corsiva" pitchFamily="66" charset="0"/>
              </a:rPr>
            </a:br>
            <a:r>
              <a:rPr lang="ru-RU" sz="4400" b="1">
                <a:latin typeface="Monotype Corsiva" pitchFamily="66" charset="0"/>
              </a:rPr>
              <a:t>Говорит им знак одно:</a:t>
            </a:r>
            <a:br>
              <a:rPr lang="ru-RU" sz="4400" b="1">
                <a:latin typeface="Monotype Corsiva" pitchFamily="66" charset="0"/>
              </a:rPr>
            </a:br>
            <a:r>
              <a:rPr lang="ru-RU" sz="4400" b="1">
                <a:latin typeface="Monotype Corsiva" pitchFamily="66" charset="0"/>
              </a:rPr>
              <a:t>"Вам ходить запрещено!"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0"/>
            <a:ext cx="6286544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0800000" scaled="1"/>
                  <a:tileRect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cs typeface="+mn-cs"/>
              </a:rPr>
              <a:t>Знак "Движение пешеходов запрещено"</a:t>
            </a:r>
            <a:endParaRPr lang="ru-RU" sz="40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0800000" scaled="1"/>
                <a:tileRect/>
              </a:gra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 advTm="221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37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77 0.12939 L 0.26077 -0.2039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16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Рисунок 10" descr="Стихи о дорожных знаках. Дорожный знак. Поворот запрещен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538" y="3019425"/>
            <a:ext cx="554990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57188" y="2133600"/>
            <a:ext cx="642937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Эти знаки на пути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Ни за что не пропусти.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Есть у них одна забота –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Запрещать нам повороты.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357166"/>
            <a:ext cx="676441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0" scaled="1"/>
                  <a:tileRect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cs typeface="+mn-cs"/>
              </a:rPr>
              <a:t>Знак "Поворот запрещен"</a:t>
            </a:r>
            <a:endParaRPr lang="ru-RU" sz="40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0" scaled="1"/>
                <a:tileRect/>
              </a:gra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 advTm="2242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705 0.05995 L 0.16285 -0.241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-15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Рисунок 11" descr="Стихи о дорожных знаках. Дорожный знак. Остановка запрещена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500" y="3071813"/>
            <a:ext cx="2786063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57188" y="1700213"/>
            <a:ext cx="6643687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Здесь машину не грузи,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Не паркуй, не тормози.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Этот знак всем говорит: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"Тот не прав, кто здесь стоит!"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142852"/>
            <a:ext cx="5286412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8900000" scaled="1"/>
                  <a:tileRect/>
                </a:gra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cs typeface="+mn-cs"/>
              </a:rPr>
              <a:t>Знак "Остановка запрещена"</a:t>
            </a:r>
            <a:endParaRPr lang="ru-RU" sz="40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8900000" scaled="1"/>
                <a:tileRect/>
              </a:gra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 advTm="2240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619 0.07176 L 0.28247 -0.2405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-15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Рисунок 13" descr="Стихи о дорожных знаках. Дорожный знак. Главная дорога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25" y="3286125"/>
            <a:ext cx="31432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57188" y="1773238"/>
            <a:ext cx="6929437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Вот он знак, каких немного: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Это главная дорога!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Если едешь ты по ней,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Всех становишься главней,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И тебе, как будто Богу,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Уступают все дорогу!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5984" y="357166"/>
            <a:ext cx="59764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6200000" scaled="1"/>
                  <a:tileRect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cs typeface="+mn-cs"/>
              </a:rPr>
              <a:t>Знак "Главная дорога"</a:t>
            </a:r>
            <a:endParaRPr lang="ru-RU" sz="40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6200000" scaled="1"/>
                <a:tileRect/>
              </a:gra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 advTm="221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11 0.07222 L 0.21198 -0.2611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16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Рисунок 14" descr="Стихи о дорожных знаках. Дорожный знак. Автомагистраль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88" y="2500313"/>
            <a:ext cx="1935162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57188" y="2133600"/>
            <a:ext cx="68580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С ветерком и без печали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Мчимся мы по магистрали.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Там, где этот знак стоит,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Путь ничто не преградит!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5984" y="357166"/>
            <a:ext cx="61802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cs typeface="+mn-cs"/>
              </a:rPr>
              <a:t>Знак "Автомагистраль"</a:t>
            </a:r>
            <a:endParaRPr lang="ru-RU" sz="40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 advTm="2239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89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58 0.14514 L 0.26268 -0.1569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-15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500063" y="2071688"/>
            <a:ext cx="5715000" cy="362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ru-RU" sz="2800" b="1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400">
                <a:latin typeface="Times New Roman" pitchFamily="18" charset="0"/>
                <a:cs typeface="Times New Roman" pitchFamily="18" charset="0"/>
              </a:rPr>
              <a:t>совершен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GB" sz="2400">
                <a:latin typeface="Times New Roman" pitchFamily="18" charset="0"/>
                <a:cs typeface="Times New Roman" pitchFamily="18" charset="0"/>
              </a:rPr>
              <a:t>твование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400">
                <a:latin typeface="Times New Roman" pitchFamily="18" charset="0"/>
                <a:cs typeface="Times New Roman" pitchFamily="18" charset="0"/>
              </a:rPr>
              <a:t>знаний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>
                <a:latin typeface="Times New Roman" pitchFamily="18" charset="0"/>
                <a:cs typeface="Times New Roman" pitchFamily="18" charset="0"/>
              </a:rPr>
              <a:t>о правилах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400">
                <a:latin typeface="Times New Roman" pitchFamily="18" charset="0"/>
                <a:cs typeface="Times New Roman" pitchFamily="18" charset="0"/>
              </a:rPr>
              <a:t>дорожного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>
                <a:latin typeface="Times New Roman" pitchFamily="18" charset="0"/>
                <a:cs typeface="Times New Roman" pitchFamily="18" charset="0"/>
              </a:rPr>
              <a:t>движения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.</a:t>
            </a:r>
            <a:endParaRPr lang="en-GB" sz="240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Font typeface="Wingdings" pitchFamily="2" charset="2"/>
              <a:buNone/>
            </a:pPr>
            <a:endParaRPr lang="en-US" sz="160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Задачи: </a:t>
            </a:r>
          </a:p>
          <a:p>
            <a:pPr>
              <a:buFont typeface="Wingdings" pitchFamily="2" charset="2"/>
              <a:buChar char="Ø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Вспомнить значение светофора. </a:t>
            </a:r>
          </a:p>
          <a:p>
            <a:pPr>
              <a:buFont typeface="Wingdings" pitchFamily="2" charset="2"/>
              <a:buChar char="Ø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Рассказать о дорожных знаках. </a:t>
            </a:r>
          </a:p>
          <a:p>
            <a:pPr>
              <a:buFont typeface="Wingdings" pitchFamily="2" charset="2"/>
              <a:buChar char="Ø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Призвать к соблюдению правил дорожного движения.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</a:p>
        </p:txBody>
      </p:sp>
    </p:spTree>
  </p:cSld>
  <p:clrMapOvr>
    <a:masterClrMapping/>
  </p:clrMapOvr>
  <p:transition advTm="1332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Рисунок 16" descr="Стихи о дорожных знаках. Дорожный знак. Место остановки автобуса, троллейбуса, трамвая и такси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3" y="3429000"/>
            <a:ext cx="5957887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928794" y="214290"/>
            <a:ext cx="7215206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2700000" scaled="1"/>
                  <a:tileRect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cs typeface="+mn-cs"/>
              </a:rPr>
              <a:t>Знак "Место остановки автобуса, троллейбуса, трамвая и такси"</a:t>
            </a:r>
            <a:endParaRPr lang="ru-RU" sz="20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2700000" scaled="1"/>
                <a:tileRect/>
              </a:gra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cs typeface="+mn-cs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428625" y="2133600"/>
            <a:ext cx="6357938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В этом месте пешеход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Терпеливо транспорт ждет.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Он пешком устал шагать,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Хочет пассажиром стать.</a:t>
            </a:r>
          </a:p>
        </p:txBody>
      </p:sp>
    </p:spTree>
    <p:custDataLst>
      <p:tags r:id="rId1"/>
    </p:custDataLst>
  </p:cSld>
  <p:clrMapOvr>
    <a:masterClrMapping/>
  </p:clrMapOvr>
  <p:transition advTm="248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33333E-6 L 0.03299 -0.2925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-14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Рисунок 9" descr="Стихи о дорожных знаках. Дорожный знак. Место стоянки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47838" y="2928938"/>
            <a:ext cx="260985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500063" y="1773238"/>
            <a:ext cx="5786437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Коль водитель вышел весь,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Ставит он машину здесь,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Чтоб, не нужная ему,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Не мешала никому.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428860" y="428604"/>
            <a:ext cx="51440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1"/>
                  <a:tileRect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cs typeface="+mn-cs"/>
              </a:rPr>
              <a:t>Знак "Место стоянки"</a:t>
            </a:r>
            <a:endParaRPr lang="ru-RU" sz="36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1"/>
                <a:tileRect/>
              </a:gra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 advTm="2234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3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21 0.03588 L 0.27431 -0.2266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13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Рисунок 33" descr="Стихи о дорожных знаках. Дорожный знак. Пункт первой медицинской помощи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9838" y="3143250"/>
            <a:ext cx="1990725" cy="286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28625" y="3214688"/>
            <a:ext cx="6429375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Если кто сломает ногу,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Здесь врачи всегда помогут.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Помощь первую окажут,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Где лечиться дальше, скажут.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142852"/>
            <a:ext cx="6715172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8900000" scaled="1"/>
                  <a:tileRect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cs typeface="+mn-cs"/>
              </a:rPr>
              <a:t>Знак "Пункт первой </a:t>
            </a:r>
          </a:p>
          <a:p>
            <a:pPr algn="ctr">
              <a:defRPr/>
            </a:pPr>
            <a:r>
              <a:rPr lang="ru-RU" sz="36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8900000" scaled="1"/>
                  <a:tileRect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cs typeface="+mn-cs"/>
              </a:rPr>
              <a:t>медицинской помощи"</a:t>
            </a:r>
            <a:endParaRPr lang="ru-RU" sz="36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8900000" scaled="1"/>
                <a:tileRect/>
              </a:gra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 advTm="220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L 0.1875 -0.2511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-12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Рисунок 35" descr="Стихи о дорожных знаках. Дорожный знак. Автозаправочная станция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50" y="3214688"/>
            <a:ext cx="200025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28625" y="1844675"/>
            <a:ext cx="642937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Не доедешь без бензина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До кафе и магазина.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Этот знак вам скажет звонко: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"Рядышком бензоколонка!"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28794" y="142852"/>
            <a:ext cx="69587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6200000" scaled="1"/>
                  <a:tileRect/>
                </a:gra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cs typeface="+mn-cs"/>
              </a:rPr>
              <a:t>Знак "Автозаправочная станция"</a:t>
            </a:r>
            <a:endParaRPr lang="ru-RU" sz="36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6200000" scaled="1"/>
                <a:tileRect/>
              </a:gra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 advTm="223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L 0.22744 -0.2597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-13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Рисунок 37" descr="Стихи о дорожных знаках. Дорожный знак. Телефон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75" y="2951163"/>
            <a:ext cx="2143125" cy="288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57188" y="1844675"/>
            <a:ext cx="6357937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Если нужно дозвониться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Хоть домой, хоть заграницу,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Знак поможет, скажет он,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Где искать вам телефон!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500042"/>
            <a:ext cx="38251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1"/>
                  <a:tileRect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cs typeface="+mn-cs"/>
              </a:rPr>
              <a:t>Знак "Телефон"</a:t>
            </a:r>
            <a:endParaRPr lang="ru-RU" sz="36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1"/>
                <a:tileRect/>
              </a:gra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 advTm="2207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40741E-7 L 0.20382 -0.2247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-11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Рисунок 39" descr="Стихи о дорожных знаках. Дорожный знак. Пункт питания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25" y="3000375"/>
            <a:ext cx="2246313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500063" y="3286125"/>
            <a:ext cx="5929312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Коли вам нужна еда,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То пожалуйте сюда.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Эй, шофер, внимание!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Скоро пункт питания!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500042"/>
            <a:ext cx="51363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6200000" scaled="1"/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cs typeface="+mn-cs"/>
              </a:rPr>
              <a:t>Знак "Пункт питания"</a:t>
            </a:r>
            <a:endParaRPr lang="ru-RU" sz="36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6200000" scaled="1"/>
                <a:tileRect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 advTm="222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33333E-6 L 0.19062 -0.2319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" y="-11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Прямоугольник 2"/>
          <p:cNvSpPr>
            <a:spLocks noChangeArrowheads="1"/>
          </p:cNvSpPr>
          <p:nvPr/>
        </p:nvSpPr>
        <p:spPr bwMode="auto">
          <a:xfrm>
            <a:off x="214313" y="2571750"/>
            <a:ext cx="642937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77825" indent="-377825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en-GB" sz="4000" b="1">
                <a:latin typeface="Monotype Corsiva" pitchFamily="66" charset="0"/>
                <a:cs typeface="Times New Roman" pitchFamily="18" charset="0"/>
              </a:rPr>
              <a:t>Правила </a:t>
            </a:r>
            <a:r>
              <a:rPr lang="ru-RU" sz="4000" b="1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GB" sz="4000" b="1">
                <a:latin typeface="Monotype Corsiva" pitchFamily="66" charset="0"/>
                <a:cs typeface="Times New Roman" pitchFamily="18" charset="0"/>
              </a:rPr>
              <a:t>движения </a:t>
            </a:r>
            <a:r>
              <a:rPr lang="ru-RU" sz="4000" b="1">
                <a:latin typeface="Monotype Corsiva" pitchFamily="66" charset="0"/>
                <a:cs typeface="Times New Roman" pitchFamily="18" charset="0"/>
              </a:rPr>
              <a:t> </a:t>
            </a:r>
          </a:p>
          <a:p>
            <a:pPr marL="377825" indent="-377825">
              <a:spcBef>
                <a:spcPct val="20000"/>
              </a:spcBef>
              <a:buClr>
                <a:schemeClr val="hlink"/>
              </a:buClr>
              <a:buSzPct val="8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ru-RU" sz="4000" b="1">
                <a:latin typeface="Monotype Corsiva" pitchFamily="66" charset="0"/>
                <a:cs typeface="Times New Roman" pitchFamily="18" charset="0"/>
              </a:rPr>
              <a:t>     </a:t>
            </a:r>
            <a:r>
              <a:rPr lang="en-GB" sz="4000" b="1">
                <a:latin typeface="Monotype Corsiva" pitchFamily="66" charset="0"/>
                <a:cs typeface="Times New Roman" pitchFamily="18" charset="0"/>
              </a:rPr>
              <a:t>каждый </a:t>
            </a:r>
            <a:r>
              <a:rPr lang="ru-RU" sz="4000" b="1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GB" sz="4000" b="1">
                <a:latin typeface="Monotype Corsiva" pitchFamily="66" charset="0"/>
                <a:cs typeface="Times New Roman" pitchFamily="18" charset="0"/>
              </a:rPr>
              <a:t>должен знать,</a:t>
            </a:r>
            <a:r>
              <a:rPr lang="ru-RU" sz="4000" b="1">
                <a:latin typeface="Monotype Corsiva" pitchFamily="66" charset="0"/>
                <a:cs typeface="Times New Roman" pitchFamily="18" charset="0"/>
              </a:rPr>
              <a:t> </a:t>
            </a:r>
          </a:p>
          <a:p>
            <a:pPr marL="377825" indent="-377825">
              <a:spcBef>
                <a:spcPct val="20000"/>
              </a:spcBef>
              <a:buClr>
                <a:schemeClr val="hlink"/>
              </a:buClr>
              <a:buSzPct val="8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ru-RU" sz="4000" b="1">
                <a:latin typeface="Monotype Corsiva" pitchFamily="66" charset="0"/>
                <a:cs typeface="Times New Roman" pitchFamily="18" charset="0"/>
              </a:rPr>
              <a:t>           и</a:t>
            </a:r>
            <a:r>
              <a:rPr lang="en-GB" sz="4000" b="1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4000" b="1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GB" sz="4000" b="1">
                <a:latin typeface="Monotype Corsiva" pitchFamily="66" charset="0"/>
                <a:cs typeface="Times New Roman" pitchFamily="18" charset="0"/>
              </a:rPr>
              <a:t>без промедления </a:t>
            </a:r>
            <a:endParaRPr lang="ru-RU" sz="4000" b="1">
              <a:latin typeface="Monotype Corsiva" pitchFamily="66" charset="0"/>
              <a:cs typeface="Times New Roman" pitchFamily="18" charset="0"/>
            </a:endParaRPr>
          </a:p>
          <a:p>
            <a:pPr marL="377825" indent="-377825">
              <a:spcBef>
                <a:spcPct val="20000"/>
              </a:spcBef>
              <a:buClr>
                <a:schemeClr val="hlink"/>
              </a:buClr>
              <a:buSzPct val="8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ru-RU" sz="4000" b="1">
                <a:latin typeface="Monotype Corsiva" pitchFamily="66" charset="0"/>
                <a:cs typeface="Times New Roman" pitchFamily="18" charset="0"/>
              </a:rPr>
              <a:t>              </a:t>
            </a:r>
            <a:r>
              <a:rPr lang="en-GB" sz="4000" b="1">
                <a:latin typeface="Monotype Corsiva" pitchFamily="66" charset="0"/>
                <a:cs typeface="Times New Roman" pitchFamily="18" charset="0"/>
              </a:rPr>
              <a:t>их </a:t>
            </a:r>
            <a:r>
              <a:rPr lang="ru-RU" sz="4000" b="1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GB" sz="4000" b="1">
                <a:latin typeface="Monotype Corsiva" pitchFamily="66" charset="0"/>
                <a:cs typeface="Times New Roman" pitchFamily="18" charset="0"/>
              </a:rPr>
              <a:t>нужно выполнять!</a:t>
            </a:r>
          </a:p>
        </p:txBody>
      </p:sp>
    </p:spTree>
  </p:cSld>
  <p:clrMapOvr>
    <a:masterClrMapping/>
  </p:clrMapOvr>
  <p:transition advTm="15547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2428868"/>
            <a:ext cx="5857916" cy="2554545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Хоть у вас терпенья нет,</a:t>
            </a:r>
          </a:p>
          <a:p>
            <a:pPr algn="ctr"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 Подождите: красный свет!</a:t>
            </a:r>
          </a:p>
          <a:p>
            <a:pPr algn="ctr"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 Красный свет нам говорит: Стой! Опасно! </a:t>
            </a:r>
          </a:p>
          <a:p>
            <a:pPr algn="ctr"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Путь закрыт!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n-cs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7358063" y="5786438"/>
            <a:ext cx="1000125" cy="92868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358063" y="4786313"/>
            <a:ext cx="1000125" cy="92868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358063" y="3857625"/>
            <a:ext cx="1000125" cy="928688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3786188" y="0"/>
            <a:ext cx="1500187" cy="1285875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1473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53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53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53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53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000"/>
                            </p:stCondLst>
                            <p:childTnLst>
                              <p:par>
                                <p:cTn id="55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9000"/>
                            </p:stCondLst>
                            <p:childTnLst>
                              <p:par>
                                <p:cTn id="67" presetID="53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500"/>
                            </p:stCondLst>
                            <p:childTnLst>
                              <p:par>
                                <p:cTn id="73" presetID="53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0"/>
                            </p:stCondLst>
                            <p:childTnLst>
                              <p:par>
                                <p:cTn id="79" presetID="53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000"/>
                            </p:stCondLst>
                            <p:childTnLst>
                              <p:par>
                                <p:cTn id="85" presetID="53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  <p:bldP spid="6" grpId="4" animBg="1"/>
      <p:bldP spid="6" grpId="5" animBg="1"/>
      <p:bldP spid="6" grpId="6" animBg="1"/>
      <p:bldP spid="7" grpId="0" animBg="1"/>
      <p:bldP spid="7" grpId="1" animBg="1"/>
      <p:bldP spid="7" grpId="2" animBg="1"/>
      <p:bldP spid="7" grpId="3" animBg="1"/>
      <p:bldP spid="7" grpId="4" animBg="1"/>
      <p:bldP spid="7" grpId="5" animBg="1"/>
      <p:bldP spid="7" grpId="6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2214554"/>
            <a:ext cx="5572164" cy="353943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</a:rPr>
              <a:t>Жёлтый свет-предупрежденье:</a:t>
            </a:r>
          </a:p>
          <a:p>
            <a:pPr algn="ctr">
              <a:defRPr/>
            </a:pPr>
            <a:r>
              <a:rPr lang="ru-RU" sz="2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</a:rPr>
              <a:t>Жди сигнала для движенья.</a:t>
            </a:r>
          </a:p>
          <a:p>
            <a:pPr algn="ctr">
              <a:defRPr/>
            </a:pPr>
            <a:r>
              <a:rPr lang="ru-RU" sz="2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</a:rPr>
              <a:t>Объявляю вам заранее:</a:t>
            </a:r>
          </a:p>
          <a:p>
            <a:pPr algn="ctr">
              <a:defRPr/>
            </a:pPr>
            <a:r>
              <a:rPr lang="ru-RU" sz="2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</a:rPr>
              <a:t>Перехода больше нет!</a:t>
            </a:r>
          </a:p>
          <a:p>
            <a:pPr algn="ctr">
              <a:defRPr/>
            </a:pPr>
            <a:r>
              <a:rPr lang="ru-RU" sz="2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</a:rPr>
              <a:t>Не спешите, посмотрите,</a:t>
            </a:r>
          </a:p>
          <a:p>
            <a:pPr algn="ctr">
              <a:defRPr/>
            </a:pPr>
            <a:r>
              <a:rPr lang="ru-RU" sz="2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</a:rPr>
              <a:t>посмотрите на меня!</a:t>
            </a:r>
          </a:p>
          <a:p>
            <a:pPr algn="ctr">
              <a:defRPr/>
            </a:pPr>
            <a:r>
              <a:rPr lang="ru-RU" sz="2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</a:rPr>
              <a:t>Не спешите, </a:t>
            </a:r>
          </a:p>
          <a:p>
            <a:pPr algn="ctr">
              <a:defRPr/>
            </a:pPr>
            <a:r>
              <a:rPr lang="ru-RU" sz="2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</a:rPr>
              <a:t>подождите до зелёного огня.</a:t>
            </a:r>
            <a:endParaRPr lang="ru-RU" sz="2800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7429500" y="4786313"/>
            <a:ext cx="928688" cy="928687"/>
          </a:xfrm>
          <a:prstGeom prst="flowChartConnector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429500" y="3857625"/>
            <a:ext cx="928688" cy="9286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358063" y="5786438"/>
            <a:ext cx="1000125" cy="92868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3714750" y="142875"/>
            <a:ext cx="1428750" cy="1285875"/>
          </a:xfrm>
          <a:prstGeom prst="flowChartConnector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2107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0"/>
                            </p:stCondLst>
                            <p:childTnLst>
                              <p:par>
                                <p:cTn id="14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500"/>
                            </p:stCondLst>
                            <p:childTnLst>
                              <p:par>
                                <p:cTn id="20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500"/>
                            </p:stCondLst>
                            <p:childTnLst>
                              <p:par>
                                <p:cTn id="26" presetID="53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53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53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53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3000"/>
                            </p:stCondLst>
                            <p:childTnLst>
                              <p:par>
                                <p:cTn id="5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0"/>
                            </p:stCondLst>
                            <p:childTnLst>
                              <p:par>
                                <p:cTn id="6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500"/>
                            </p:stCondLst>
                            <p:childTnLst>
                              <p:par>
                                <p:cTn id="7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6500"/>
                            </p:stCondLst>
                            <p:childTnLst>
                              <p:par>
                                <p:cTn id="7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7500"/>
                            </p:stCondLst>
                            <p:childTnLst>
                              <p:par>
                                <p:cTn id="8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4" grpId="4" animBg="1"/>
      <p:bldP spid="4" grpId="5" animBg="1"/>
      <p:bldP spid="4" grpId="6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000240"/>
            <a:ext cx="5643602" cy="35394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Зелёный свет  открыл дорогу:</a:t>
            </a:r>
          </a:p>
          <a:p>
            <a:pPr algn="ctr">
              <a:defRPr/>
            </a:pPr>
            <a:r>
              <a:rPr lang="ru-RU" sz="2800" dirty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Переходить ребят могут.</a:t>
            </a:r>
          </a:p>
          <a:p>
            <a:pPr algn="ctr">
              <a:defRPr/>
            </a:pPr>
            <a:r>
              <a:rPr lang="ru-RU" sz="2800" dirty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Вот теперь идите смело -</a:t>
            </a:r>
          </a:p>
          <a:p>
            <a:pPr algn="ctr">
              <a:defRPr/>
            </a:pPr>
            <a:r>
              <a:rPr lang="ru-RU" sz="2800" dirty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Пешеходам путь открыт!</a:t>
            </a:r>
          </a:p>
          <a:p>
            <a:pPr algn="ctr">
              <a:defRPr/>
            </a:pPr>
            <a:r>
              <a:rPr lang="ru-RU" sz="2800" dirty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Проходите, разрешаю,</a:t>
            </a:r>
          </a:p>
          <a:p>
            <a:pPr algn="ctr">
              <a:defRPr/>
            </a:pPr>
            <a:r>
              <a:rPr lang="ru-RU" sz="2800" dirty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Не беда, что я один,</a:t>
            </a:r>
          </a:p>
          <a:p>
            <a:pPr algn="ctr">
              <a:defRPr/>
            </a:pPr>
            <a:r>
              <a:rPr lang="ru-RU" sz="2800" dirty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Я надёжно защищаю</a:t>
            </a:r>
          </a:p>
          <a:p>
            <a:pPr algn="ctr">
              <a:defRPr/>
            </a:pPr>
            <a:r>
              <a:rPr lang="ru-RU" sz="2800" dirty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От трамваев и машин!</a:t>
            </a: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7429500" y="5786438"/>
            <a:ext cx="928688" cy="928687"/>
          </a:xfrm>
          <a:prstGeom prst="flowChartConnector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429500" y="4786313"/>
            <a:ext cx="928688" cy="92868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358063" y="3857625"/>
            <a:ext cx="1000125" cy="9286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3857625" y="0"/>
            <a:ext cx="1500188" cy="1285875"/>
          </a:xfrm>
          <a:prstGeom prst="flowChartConnector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1735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53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53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53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53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000"/>
                            </p:stCondLst>
                            <p:childTnLst>
                              <p:par>
                                <p:cTn id="81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0"/>
                            </p:stCondLst>
                            <p:childTnLst>
                              <p:par>
                                <p:cTn id="87" presetID="53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53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2000"/>
                            </p:stCondLst>
                            <p:childTnLst>
                              <p:par>
                                <p:cTn id="99" presetID="53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5" presetID="53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4" grpId="4" animBg="1"/>
      <p:bldP spid="4" grpId="5" animBg="1"/>
      <p:bldP spid="4" grpId="6" animBg="1"/>
      <p:bldP spid="7" grpId="0" animBg="1"/>
      <p:bldP spid="7" grpId="1" animBg="1"/>
      <p:bldP spid="7" grpId="2" animBg="1"/>
      <p:bldP spid="7" grpId="3" animBg="1"/>
      <p:bldP spid="7" grpId="4" animBg="1"/>
      <p:bldP spid="7" grpId="5" animBg="1"/>
      <p:bldP spid="7" grpId="6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928794" y="1785926"/>
            <a:ext cx="5214942" cy="4716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>
              <a:defRPr/>
            </a:pPr>
            <a:r>
              <a:rPr lang="ru-RU" sz="4000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+mn-cs"/>
              </a:rPr>
              <a:t> </a:t>
            </a:r>
            <a:r>
              <a:rPr lang="ru-RU" sz="4000" dirty="0">
                <a:ln>
                  <a:solidFill>
                    <a:srgbClr val="FF0000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Times New Roman" pitchFamily="18" charset="0"/>
                <a:cs typeface="+mn-cs"/>
              </a:rPr>
              <a:t>красный – молчим</a:t>
            </a:r>
          </a:p>
          <a:p>
            <a:pPr algn="r">
              <a:defRPr/>
            </a:pPr>
            <a:endParaRPr lang="ru-RU" sz="4000" dirty="0"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0" scaled="1"/>
                <a:tileRect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ea typeface="Times New Roman" pitchFamily="18" charset="0"/>
              <a:cs typeface="+mn-cs"/>
            </a:endParaRPr>
          </a:p>
          <a:p>
            <a:pPr algn="r">
              <a:defRPr/>
            </a:pPr>
            <a:endParaRPr lang="ru-RU" sz="1400" dirty="0"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0" scaled="1"/>
                <a:tileRect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ea typeface="Times New Roman" pitchFamily="18" charset="0"/>
              <a:cs typeface="+mn-cs"/>
            </a:endParaRPr>
          </a:p>
          <a:p>
            <a:pPr algn="r">
              <a:defRPr/>
            </a:pPr>
            <a:endParaRPr lang="ru-RU" sz="1050" dirty="0"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0" scaled="1"/>
                <a:tileRect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ea typeface="Times New Roman" pitchFamily="18" charset="0"/>
              <a:cs typeface="+mn-cs"/>
            </a:endParaRPr>
          </a:p>
          <a:p>
            <a:pPr algn="r">
              <a:defRPr/>
            </a:pPr>
            <a:r>
              <a:rPr lang="ru-RU" sz="4000" dirty="0"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  <a:tileRect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Times New Roman" pitchFamily="18" charset="0"/>
                <a:cs typeface="+mn-cs"/>
              </a:rPr>
              <a:t> </a:t>
            </a:r>
            <a:r>
              <a:rPr lang="ru-RU" sz="4000" dirty="0">
                <a:ln>
                  <a:solidFill>
                    <a:srgbClr val="FFC000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  <a:tileRect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Times New Roman" pitchFamily="18" charset="0"/>
                <a:cs typeface="+mn-cs"/>
              </a:rPr>
              <a:t>желтый – хлопаем</a:t>
            </a:r>
            <a:endParaRPr lang="ru-RU" sz="4000" dirty="0">
              <a:ln>
                <a:solidFill>
                  <a:srgbClr val="FFC000"/>
                </a:solidFill>
              </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0" scaled="1"/>
                <a:tileRect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+mn-cs"/>
            </a:endParaRPr>
          </a:p>
          <a:p>
            <a:pPr algn="r" eaLnBrk="0" hangingPunct="0">
              <a:defRPr/>
            </a:pPr>
            <a:r>
              <a:rPr lang="ru-RU" sz="4000" dirty="0"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  <a:tileRect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Times New Roman" pitchFamily="18" charset="0"/>
                <a:cs typeface="+mn-cs"/>
              </a:rPr>
              <a:t> </a:t>
            </a:r>
          </a:p>
          <a:p>
            <a:pPr algn="r" eaLnBrk="0" hangingPunct="0">
              <a:defRPr/>
            </a:pPr>
            <a:endParaRPr lang="ru-RU" sz="1050" dirty="0"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0" scaled="1"/>
                <a:tileRect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ea typeface="Times New Roman" pitchFamily="18" charset="0"/>
              <a:cs typeface="+mn-cs"/>
            </a:endParaRPr>
          </a:p>
          <a:p>
            <a:pPr algn="r" eaLnBrk="0" hangingPunct="0">
              <a:defRPr/>
            </a:pPr>
            <a:endParaRPr lang="ru-RU" sz="4000" dirty="0"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0" scaled="1"/>
                <a:tileRect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ea typeface="Times New Roman" pitchFamily="18" charset="0"/>
              <a:cs typeface="+mn-cs"/>
            </a:endParaRPr>
          </a:p>
          <a:p>
            <a:pPr algn="r" eaLnBrk="0" hangingPunct="0">
              <a:defRPr/>
            </a:pPr>
            <a:r>
              <a:rPr lang="ru-RU" sz="4000" dirty="0">
                <a:ln>
                  <a:solidFill>
                    <a:srgbClr val="00B050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13500000" scaled="1"/>
                  <a:tileRect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Times New Roman" pitchFamily="18" charset="0"/>
                <a:cs typeface="+mn-cs"/>
              </a:rPr>
              <a:t>зеленый – топаем</a:t>
            </a:r>
            <a:endParaRPr lang="ru-RU" sz="4000" dirty="0">
              <a:ln>
                <a:solidFill>
                  <a:srgbClr val="00B050"/>
                </a:solidFill>
              </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13500000" scaled="1"/>
                <a:tileRect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+mn-cs"/>
            </a:endParaRPr>
          </a:p>
          <a:p>
            <a:pPr eaLnBrk="0" hangingPunct="0">
              <a:defRPr/>
            </a:pPr>
            <a:endParaRPr lang="ru-RU" dirty="0">
              <a:latin typeface="Arial" pitchFamily="34" charset="0"/>
              <a:cs typeface="+mn-cs"/>
            </a:endParaRPr>
          </a:p>
        </p:txBody>
      </p:sp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857250" y="1428750"/>
            <a:ext cx="1714500" cy="171450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785813" y="3143250"/>
            <a:ext cx="1714500" cy="1714500"/>
          </a:xfrm>
          <a:prstGeom prst="flowChartConnector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14375" y="4857750"/>
            <a:ext cx="1857375" cy="1857375"/>
          </a:xfrm>
          <a:prstGeom prst="flowChartConnector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  <p:custDataLst>
      <p:tags r:id="rId1"/>
    </p:custDataLst>
  </p:cSld>
  <p:clrMapOvr>
    <a:masterClrMapping/>
  </p:clrMapOvr>
  <p:transition advTm="4528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3" grpId="3" animBg="1"/>
      <p:bldP spid="3" grpId="4" animBg="1"/>
      <p:bldP spid="4" grpId="0" animBg="1"/>
      <p:bldP spid="4" grpId="1" animBg="1"/>
      <p:bldP spid="4" grpId="2" animBg="1"/>
      <p:bldP spid="4" grpId="3" animBg="1"/>
      <p:bldP spid="4" grpId="4" animBg="1"/>
      <p:bldP spid="5" grpId="0" animBg="1"/>
      <p:bldP spid="5" grpId="1" animBg="1"/>
      <p:bldP spid="5" grpId="2" animBg="1"/>
      <p:bldP spid="5" grpId="3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1" descr="Стихи о дорожных знаках. Дорожный знак. Уступи дорогу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150" y="2547938"/>
            <a:ext cx="3022600" cy="273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642938" y="1700213"/>
            <a:ext cx="5857875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Если видишь этот знак,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Знай, что он не просто так.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Чтобы не было проблем,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Уступи дорогу всем!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285984" y="357166"/>
            <a:ext cx="57150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40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C00000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2700000" scaled="1"/>
                  <a:tileRect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Знак  "Уступи   дорогу"</a:t>
            </a:r>
            <a:endParaRPr lang="ru-RU" sz="40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C00000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2700000" scaled="1"/>
                <a:tileRect/>
              </a:gradFill>
              <a:latin typeface="Calibri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 advTm="181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08 0.07407 L 0.29896 -0.1673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-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Рисунок 2" descr="Стихи о дорожных знаках. Дорожный знак. Движение запрещено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63" y="3143250"/>
            <a:ext cx="271462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571500" y="1844675"/>
            <a:ext cx="600075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Этот знак ну очень строгий,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Коль стоит он на дороге.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Говорит он нам: "Друзья,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Ездить здесь совсем нельзя!"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2143108" y="0"/>
            <a:ext cx="578644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4000" b="1" dirty="0">
                <a:ln w="9525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0800000" scaled="1"/>
                  <a:tileRect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Знак "Движение запрещено"</a:t>
            </a:r>
            <a:endParaRPr lang="ru-RU" sz="4000" dirty="0">
              <a:ln w="9525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0800000" scaled="1"/>
                <a:tileRect/>
              </a:gra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 advTm="1685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181 0.08241 L 0.31181 -0.2509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16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Рисунок 3" descr="Стихи о дорожных знаках. Дорожный знак. Въезд запрещен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813" y="2714625"/>
            <a:ext cx="271462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500063" y="2133600"/>
            <a:ext cx="600075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Знак водителей стращает,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Въезд машинам запрещает!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Не пытайтесь сгоряча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Ехать мимо кирпича!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500042"/>
            <a:ext cx="64921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ln w="9525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6200000" scaled="1"/>
                  <a:tileRect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cs typeface="+mn-cs"/>
              </a:rPr>
              <a:t>Знак  "Въезд  запрещен"</a:t>
            </a:r>
            <a:endParaRPr lang="ru-RU" sz="4000" dirty="0">
              <a:ln w="9525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6200000" scaled="1"/>
                <a:tileRect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 advTm="2261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7 0.1449 L 0.23333 -0.1884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16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2.1|3.4|2.6|2.3|2.5|2.6|2.7|2.7|3.4|2.9|2.7|2.9|2.8|2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9"/>
</p:tagLst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350</TotalTime>
  <Words>342</Words>
  <Application>Microsoft Office PowerPoint</Application>
  <PresentationFormat>Экран (4:3)</PresentationFormat>
  <Paragraphs>33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26</vt:i4>
      </vt:variant>
    </vt:vector>
  </HeadingPairs>
  <TitlesOfParts>
    <vt:vector size="33" baseType="lpstr">
      <vt:lpstr>Arial</vt:lpstr>
      <vt:lpstr>Calibri</vt:lpstr>
      <vt:lpstr>Times New Roman</vt:lpstr>
      <vt:lpstr>Wingdings</vt:lpstr>
      <vt:lpstr>Monotype Corsiva</vt:lpstr>
      <vt:lpstr>Тема Office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Шаповал Виктория Николаевна</dc:creator>
  <cp:lastModifiedBy>User</cp:lastModifiedBy>
  <cp:revision>36</cp:revision>
  <dcterms:created xsi:type="dcterms:W3CDTF">2010-08-08T18:35:59Z</dcterms:created>
  <dcterms:modified xsi:type="dcterms:W3CDTF">2021-10-29T17:13:48Z</dcterms:modified>
</cp:coreProperties>
</file>