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7" r:id="rId4"/>
    <p:sldId id="261" r:id="rId5"/>
    <p:sldId id="262" r:id="rId6"/>
    <p:sldId id="263" r:id="rId7"/>
    <p:sldId id="266" r:id="rId8"/>
    <p:sldId id="264" r:id="rId9"/>
    <p:sldId id="267" r:id="rId10"/>
    <p:sldId id="268" r:id="rId11"/>
    <p:sldId id="269" r:id="rId12"/>
    <p:sldId id="265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>
      <p:cViewPr varScale="1">
        <p:scale>
          <a:sx n="81" d="100"/>
          <a:sy n="81" d="100"/>
        </p:scale>
        <p:origin x="5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F1A5-52AA-4E71-B738-88F22106D57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7151CF-036E-4229-95D7-F8A28F59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F1A5-52AA-4E71-B738-88F22106D57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1CF-036E-4229-95D7-F8A28F59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F1A5-52AA-4E71-B738-88F22106D57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1CF-036E-4229-95D7-F8A28F59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F1A5-52AA-4E71-B738-88F22106D57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7151CF-036E-4229-95D7-F8A28F59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F1A5-52AA-4E71-B738-88F22106D57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1CF-036E-4229-95D7-F8A28F597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F1A5-52AA-4E71-B738-88F22106D57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1CF-036E-4229-95D7-F8A28F59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F1A5-52AA-4E71-B738-88F22106D57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07151CF-036E-4229-95D7-F8A28F597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F1A5-52AA-4E71-B738-88F22106D57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1CF-036E-4229-95D7-F8A28F59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F1A5-52AA-4E71-B738-88F22106D57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1CF-036E-4229-95D7-F8A28F59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F1A5-52AA-4E71-B738-88F22106D57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1CF-036E-4229-95D7-F8A28F59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F1A5-52AA-4E71-B738-88F22106D57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1CF-036E-4229-95D7-F8A28F597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F0F1A5-52AA-4E71-B738-88F22106D57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7151CF-036E-4229-95D7-F8A28F597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2207911_10022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ДОМ – МОЯ КРЕПОСТЬ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kh_per_Stroit_fa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73" t="33508" r="34334"/>
          <a:stretch>
            <a:fillRect/>
          </a:stretch>
        </p:blipFill>
        <p:spPr>
          <a:xfrm>
            <a:off x="285720" y="2357430"/>
            <a:ext cx="8358246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kh_per_Stroit_fa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73" t="6586" r="34334"/>
          <a:stretch>
            <a:fillRect/>
          </a:stretch>
        </p:blipFill>
        <p:spPr>
          <a:xfrm>
            <a:off x="285720" y="419540"/>
            <a:ext cx="8358246" cy="6724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57158" y="571480"/>
            <a:ext cx="8572560" cy="5903917"/>
            <a:chOff x="283" y="754"/>
            <a:chExt cx="5011" cy="3359"/>
          </a:xfrm>
        </p:grpSpPr>
        <p:pic>
          <p:nvPicPr>
            <p:cNvPr id="3" name="Picture 6" descr="1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" y="754"/>
              <a:ext cx="1360" cy="1172"/>
            </a:xfrm>
            <a:prstGeom prst="rect">
              <a:avLst/>
            </a:prstGeom>
            <a:noFill/>
          </p:spPr>
        </p:pic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283" y="1840"/>
              <a:ext cx="1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008000"/>
                  </a:solidFill>
                  <a:latin typeface="Comic Sans MS" pitchFamily="66" charset="0"/>
                </a:rPr>
                <a:t>Каменщик</a:t>
              </a:r>
            </a:p>
          </p:txBody>
        </p:sp>
        <p:pic>
          <p:nvPicPr>
            <p:cNvPr id="5" name="Picture 8" descr="4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2" y="754"/>
              <a:ext cx="1001" cy="1451"/>
            </a:xfrm>
            <a:prstGeom prst="rect">
              <a:avLst/>
            </a:prstGeom>
            <a:noFill/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293" y="2115"/>
              <a:ext cx="90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008000"/>
                  </a:solidFill>
                  <a:latin typeface="Comic Sans MS" pitchFamily="66" charset="0"/>
                </a:rPr>
                <a:t>Маляр</a:t>
              </a:r>
            </a:p>
          </p:txBody>
        </p:sp>
        <p:pic>
          <p:nvPicPr>
            <p:cNvPr id="7" name="Picture 12" descr="4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7" y="845"/>
              <a:ext cx="1293" cy="1315"/>
            </a:xfrm>
            <a:prstGeom prst="rect">
              <a:avLst/>
            </a:prstGeom>
            <a:noFill/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3833" y="2115"/>
              <a:ext cx="146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008000"/>
                  </a:solidFill>
                  <a:latin typeface="Comic Sans MS" pitchFamily="66" charset="0"/>
                </a:rPr>
                <a:t>Крановщик</a:t>
              </a:r>
            </a:p>
          </p:txBody>
        </p:sp>
        <p:pic>
          <p:nvPicPr>
            <p:cNvPr id="9" name="Picture 14" descr="4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1" y="2296"/>
              <a:ext cx="1234" cy="1294"/>
            </a:xfrm>
            <a:prstGeom prst="rect">
              <a:avLst/>
            </a:prstGeom>
            <a:noFill/>
          </p:spPr>
        </p:pic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385" y="3657"/>
              <a:ext cx="115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008000"/>
                  </a:solidFill>
                  <a:latin typeface="Comic Sans MS" pitchFamily="66" charset="0"/>
                </a:rPr>
                <a:t>Сварщик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969" y="3748"/>
              <a:ext cx="121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008000"/>
                  </a:solidFill>
                  <a:latin typeface="Comic Sans MS" pitchFamily="66" charset="0"/>
                </a:rPr>
                <a:t>Плотник</a:t>
              </a:r>
            </a:p>
          </p:txBody>
        </p:sp>
        <p:pic>
          <p:nvPicPr>
            <p:cNvPr id="12" name="Picture 19" descr="4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9" y="2523"/>
              <a:ext cx="1010" cy="1270"/>
            </a:xfrm>
            <a:prstGeom prst="rect">
              <a:avLst/>
            </a:prstGeom>
            <a:noFill/>
          </p:spPr>
        </p:pic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973" y="3702"/>
              <a:ext cx="16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dirty="0">
                  <a:solidFill>
                    <a:srgbClr val="008000"/>
                  </a:solidFill>
                  <a:latin typeface="Comic Sans MS" pitchFamily="66" charset="0"/>
                </a:rPr>
                <a:t>Монтажники</a:t>
              </a:r>
            </a:p>
          </p:txBody>
        </p:sp>
        <p:pic>
          <p:nvPicPr>
            <p:cNvPr id="14" name="Picture 22" descr="4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2478"/>
              <a:ext cx="1648" cy="11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0"/>
            <a:ext cx="4400569" cy="3286124"/>
          </a:xfrm>
          <a:prstGeom prst="rect">
            <a:avLst/>
          </a:prstGeom>
          <a:noFill/>
        </p:spPr>
      </p:pic>
      <p:pic>
        <p:nvPicPr>
          <p:cNvPr id="3" name="Picture 14" descr="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14290"/>
            <a:ext cx="2419350" cy="3457575"/>
          </a:xfrm>
          <a:prstGeom prst="rect">
            <a:avLst/>
          </a:prstGeom>
          <a:noFill/>
        </p:spPr>
      </p:pic>
      <p:pic>
        <p:nvPicPr>
          <p:cNvPr id="4" name="Picture 11" descr="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071810"/>
            <a:ext cx="3189287" cy="3600450"/>
          </a:xfrm>
          <a:prstGeom prst="rect">
            <a:avLst/>
          </a:prstGeom>
          <a:noFill/>
        </p:spPr>
      </p:pic>
      <p:pic>
        <p:nvPicPr>
          <p:cNvPr id="6" name="Рисунок 5" descr="tri_porosenk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929066"/>
            <a:ext cx="2405066" cy="2669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6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вы думаете, легко ли построить дом? Почему вы так считаете? (Дом построить нелегко, </a:t>
            </a:r>
            <a:r>
              <a:rPr lang="ru-RU" dirty="0" smtClean="0"/>
              <a:t>потому </a:t>
            </a:r>
            <a:r>
              <a:rPr lang="ru-RU" dirty="0" smtClean="0"/>
              <a:t>что сначала нужно его придумать и составить план.)</a:t>
            </a:r>
          </a:p>
          <a:p>
            <a:r>
              <a:rPr lang="ru-RU" dirty="0" smtClean="0"/>
              <a:t>- Прежде чем приступить к строительству дома, архитектор составляет план будущего дома. И потом строители будут строить дом строго по этому плану.</a:t>
            </a:r>
          </a:p>
          <a:p>
            <a:r>
              <a:rPr lang="ru-RU" dirty="0" smtClean="0"/>
              <a:t>- Как называют людей, которые строят дом? (Строители.)</a:t>
            </a:r>
          </a:p>
          <a:p>
            <a:r>
              <a:rPr lang="ru-RU" dirty="0" smtClean="0"/>
              <a:t>-Правильно, строители. Есть много разных строительных профессий. Давайте вспомним их:</a:t>
            </a:r>
          </a:p>
          <a:p>
            <a:r>
              <a:rPr lang="ru-RU" dirty="0" smtClean="0"/>
              <a:t>Чем занимается </a:t>
            </a:r>
            <a:r>
              <a:rPr lang="ru-RU" dirty="0" err="1" smtClean="0"/>
              <a:t>каменьщик</a:t>
            </a:r>
            <a:r>
              <a:rPr lang="ru-RU" dirty="0" smtClean="0"/>
              <a:t>? (Кладет кирпич, строит стены домов.)</a:t>
            </a:r>
          </a:p>
          <a:p>
            <a:r>
              <a:rPr lang="ru-RU" dirty="0" smtClean="0"/>
              <a:t>Чем занимается столяр? (Делает из дерева двери, окна, пороги, деревянные лестницы.)</a:t>
            </a:r>
          </a:p>
          <a:p>
            <a:r>
              <a:rPr lang="ru-RU" dirty="0" smtClean="0"/>
              <a:t>Чем занимается маляр? (Красит стены и белит потолки.)</a:t>
            </a:r>
          </a:p>
          <a:p>
            <a:r>
              <a:rPr lang="ru-RU" dirty="0" smtClean="0"/>
              <a:t>Чем занимается электрик? (Прокладывает электропроводку, чинит электроприборы.)</a:t>
            </a:r>
          </a:p>
          <a:p>
            <a:r>
              <a:rPr lang="ru-RU" dirty="0" smtClean="0"/>
              <a:t>Чем занимается слесарь- водопроводчик? (Чинит водопровод и канализацию.)</a:t>
            </a:r>
          </a:p>
          <a:p>
            <a:r>
              <a:rPr lang="ru-RU" dirty="0" smtClean="0"/>
              <a:t>Чем занимается плиточник? (Кладет керамическую плитку на стены.)</a:t>
            </a:r>
          </a:p>
          <a:p>
            <a:r>
              <a:rPr lang="ru-RU" dirty="0" smtClean="0"/>
              <a:t>Чем занимается дизайнер? (Оформляет квартиру, подбирает цвета стен, штор, полов и т. д.)</a:t>
            </a:r>
          </a:p>
          <a:p>
            <a:r>
              <a:rPr lang="ru-RU" dirty="0" smtClean="0"/>
              <a:t>Предлагаю детям представить себя строителями и построить (нарисовать) такой дом, в каком им хотелось бы жить, совместно с </a:t>
            </a:r>
            <a:r>
              <a:rPr lang="ru-RU" dirty="0" err="1" smtClean="0"/>
              <a:t>родителями,добавляя</a:t>
            </a:r>
            <a:r>
              <a:rPr lang="ru-RU" dirty="0" smtClean="0"/>
              <a:t> доп.элементы </a:t>
            </a:r>
            <a:r>
              <a:rPr lang="ru-RU" dirty="0" err="1" smtClean="0"/>
              <a:t>скамейки,фонарь</a:t>
            </a:r>
            <a:r>
              <a:rPr lang="ru-RU" dirty="0" smtClean="0"/>
              <a:t>, животных….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bb2f4297112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96" r="6350"/>
          <a:stretch>
            <a:fillRect/>
          </a:stretch>
        </p:blipFill>
        <p:spPr>
          <a:xfrm>
            <a:off x="-32" y="89462"/>
            <a:ext cx="9183205" cy="6840000"/>
          </a:xfrm>
          <a:prstGeom prst="rect">
            <a:avLst/>
          </a:prstGeom>
        </p:spPr>
      </p:pic>
      <p:pic>
        <p:nvPicPr>
          <p:cNvPr id="7" name="Рисунок 6" descr="vorota_kovk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45755"/>
          <a:stretch>
            <a:fillRect/>
          </a:stretch>
        </p:blipFill>
        <p:spPr>
          <a:xfrm>
            <a:off x="142908" y="4199670"/>
            <a:ext cx="9144000" cy="2729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858442" cy="4000528"/>
          </a:xfrm>
          <a:prstGeom prst="rect">
            <a:avLst/>
          </a:prstGeom>
        </p:spPr>
      </p:pic>
      <p:pic>
        <p:nvPicPr>
          <p:cNvPr id="6" name="Рисунок 5" descr="teremok1.jpg"/>
          <p:cNvPicPr>
            <a:picLocks noChangeAspect="1"/>
          </p:cNvPicPr>
          <p:nvPr/>
        </p:nvPicPr>
        <p:blipFill>
          <a:blip r:embed="rId3" cstate="print"/>
          <a:srcRect l="4902" b="4977"/>
          <a:stretch>
            <a:fillRect/>
          </a:stretch>
        </p:blipFill>
        <p:spPr>
          <a:xfrm>
            <a:off x="6484496" y="357166"/>
            <a:ext cx="217782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_369f0_3835fe61_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746781"/>
              </a:clrFrom>
              <a:clrTo>
                <a:srgbClr val="746781">
                  <a:alpha val="0"/>
                </a:srgbClr>
              </a:clrTo>
            </a:clrChange>
          </a:blip>
          <a:srcRect l="26375" t="3125" r="23000" b="6473"/>
          <a:stretch>
            <a:fillRect/>
          </a:stretch>
        </p:blipFill>
        <p:spPr>
          <a:xfrm>
            <a:off x="285720" y="357166"/>
            <a:ext cx="214314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rukavichka_teat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3765476"/>
            <a:ext cx="3714744" cy="3092524"/>
          </a:xfrm>
          <a:prstGeom prst="rect">
            <a:avLst/>
          </a:prstGeom>
        </p:spPr>
      </p:pic>
      <p:pic>
        <p:nvPicPr>
          <p:cNvPr id="10" name="Рисунок 9" descr="010_0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7D9BC"/>
              </a:clrFrom>
              <a:clrTo>
                <a:srgbClr val="E7D9B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429000"/>
            <a:ext cx="4286280" cy="280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571480"/>
            <a:ext cx="2747966" cy="2480156"/>
          </a:xfrm>
          <a:prstGeom prst="rect">
            <a:avLst/>
          </a:prstGeom>
        </p:spPr>
      </p:pic>
      <p:pic>
        <p:nvPicPr>
          <p:cNvPr id="3" name="Рисунок 2" descr="barsuk v n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71480"/>
            <a:ext cx="338884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may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214686"/>
            <a:ext cx="392065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182d5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14290"/>
            <a:ext cx="4562668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up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00108"/>
            <a:ext cx="3232749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ive-bee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500438"/>
            <a:ext cx="442915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399719.jpg"/>
          <p:cNvPicPr>
            <a:picLocks noChangeAspect="1"/>
          </p:cNvPicPr>
          <p:nvPr/>
        </p:nvPicPr>
        <p:blipFill>
          <a:blip r:embed="rId2" cstate="print"/>
          <a:srcRect l="5660" t="2388" b="6855"/>
          <a:stretch>
            <a:fillRect/>
          </a:stretch>
        </p:blipFill>
        <p:spPr>
          <a:xfrm>
            <a:off x="428596" y="357166"/>
            <a:ext cx="3357586" cy="2551765"/>
          </a:xfrm>
          <a:prstGeom prst="rect">
            <a:avLst/>
          </a:prstGeom>
        </p:spPr>
      </p:pic>
      <p:pic>
        <p:nvPicPr>
          <p:cNvPr id="3" name="Рисунок 2" descr="medved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429000"/>
            <a:ext cx="2357454" cy="2946818"/>
          </a:xfrm>
          <a:prstGeom prst="rect">
            <a:avLst/>
          </a:prstGeom>
        </p:spPr>
      </p:pic>
      <p:pic>
        <p:nvPicPr>
          <p:cNvPr id="4" name="Рисунок 3" descr="4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428604"/>
            <a:ext cx="3571880" cy="2559847"/>
          </a:xfrm>
          <a:prstGeom prst="rect">
            <a:avLst/>
          </a:prstGeom>
        </p:spPr>
      </p:pic>
      <p:pic>
        <p:nvPicPr>
          <p:cNvPr id="6" name="Рисунок 5" descr="kak-lvenok-i-cherepaha-peli-pesnyu-ch1.jpg"/>
          <p:cNvPicPr>
            <a:picLocks noChangeAspect="1"/>
          </p:cNvPicPr>
          <p:nvPr/>
        </p:nvPicPr>
        <p:blipFill>
          <a:blip r:embed="rId5" cstate="print"/>
          <a:srcRect r="34043"/>
          <a:stretch>
            <a:fillRect/>
          </a:stretch>
        </p:blipFill>
        <p:spPr>
          <a:xfrm>
            <a:off x="500034" y="3543065"/>
            <a:ext cx="2357454" cy="2834563"/>
          </a:xfrm>
          <a:prstGeom prst="rect">
            <a:avLst/>
          </a:prstGeom>
        </p:spPr>
      </p:pic>
      <p:pic>
        <p:nvPicPr>
          <p:cNvPr id="7" name="Рисунок 6" descr="19082717_gallery_2_15_627891.jpg"/>
          <p:cNvPicPr>
            <a:picLocks noChangeAspect="1"/>
          </p:cNvPicPr>
          <p:nvPr/>
        </p:nvPicPr>
        <p:blipFill>
          <a:blip r:embed="rId6" cstate="print"/>
          <a:srcRect l="9687" t="2500" r="13437" b="10000"/>
          <a:stretch>
            <a:fillRect/>
          </a:stretch>
        </p:blipFill>
        <p:spPr>
          <a:xfrm>
            <a:off x="3357554" y="4071942"/>
            <a:ext cx="2500330" cy="2134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kh_per_Stroit_fa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73" t="68243" r="34334"/>
          <a:stretch>
            <a:fillRect/>
          </a:stretch>
        </p:blipFill>
        <p:spPr>
          <a:xfrm>
            <a:off x="285720" y="4857760"/>
            <a:ext cx="8358246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kh_per_Stroit_fa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73" t="57326" r="34334"/>
          <a:stretch>
            <a:fillRect/>
          </a:stretch>
        </p:blipFill>
        <p:spPr>
          <a:xfrm>
            <a:off x="285720" y="4071942"/>
            <a:ext cx="8358246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kh_per_Stroit_fa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73" t="45417" r="34334"/>
          <a:stretch>
            <a:fillRect/>
          </a:stretch>
        </p:blipFill>
        <p:spPr>
          <a:xfrm>
            <a:off x="285720" y="3214686"/>
            <a:ext cx="8358246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</TotalTime>
  <Words>213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Comic Sans MS</vt:lpstr>
      <vt:lpstr>Franklin Gothic Book</vt:lpstr>
      <vt:lpstr>Franklin Gothic Medium</vt:lpstr>
      <vt:lpstr>Times New Roman</vt:lpstr>
      <vt:lpstr>Wingdings 2</vt:lpstr>
      <vt:lpstr>Трек</vt:lpstr>
      <vt:lpstr>МОЙ ДОМ – МОЯ КРЕПОСТЬ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BEST XP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евгений семёнов</cp:lastModifiedBy>
  <cp:revision>12</cp:revision>
  <dcterms:created xsi:type="dcterms:W3CDTF">2011-09-13T16:17:03Z</dcterms:created>
  <dcterms:modified xsi:type="dcterms:W3CDTF">2022-01-23T19:28:53Z</dcterms:modified>
</cp:coreProperties>
</file>