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70" r:id="rId10"/>
    <p:sldId id="269" r:id="rId11"/>
    <p:sldId id="268" r:id="rId12"/>
    <p:sldId id="267" r:id="rId13"/>
    <p:sldId id="273" r:id="rId14"/>
    <p:sldId id="278" r:id="rId15"/>
    <p:sldId id="277" r:id="rId16"/>
    <p:sldId id="276" r:id="rId17"/>
    <p:sldId id="275" r:id="rId18"/>
    <p:sldId id="274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00"/>
    <a:srgbClr val="CC0066"/>
    <a:srgbClr val="1D07C1"/>
    <a:srgbClr val="FF0066"/>
    <a:srgbClr val="008000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1736D-735E-4BE7-98C7-D4216F2C20C3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B37-C05A-4B79-90A2-F4E1558BD8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motivation.ru/child-psy/adaptatsiya-rebenka-k-shko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femotivation.ru/lichnostnyj-rost/smart-tehnologiya-postanovki-tselej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motivation.ru/samopoznanie/camootsenka-rebenk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motivation.ru/child-psy/stili-vospitaniya-detej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lifemotivation.ru/samorazvitie/chto-takoe-so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motivation.ru/samorazvitie/upravlenie-podsoznanie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motivation.ru/samorazvitie/voobrazheni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motivation.ru/fobii/chto-takoe-fobiy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2.bp.blogspot.com/-A-L6XmuJwuI/XM6NkDOLztI/AAAAAAAA0Mw/hiMjCL-QBBo-v2eWICPjE4CiMMPRVgXGACLcBGAs/w1200-h630-p-k-no-nu/image%2B%25281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980728"/>
            <a:ext cx="61926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4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Сказкотерапия</a:t>
            </a:r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,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как терапевтический метод коррекции в работе с учащимися»</a:t>
            </a:r>
            <a:endParaRPr lang="ru-RU" sz="3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4" name="Picture 6" descr="https://clipart-best.com/img/butterfly/butterfly-clip-art-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81384"/>
            <a:ext cx="3024336" cy="287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ПСИХОТЕРАПЕВТИЧЕСКИЕ </a:t>
            </a:r>
          </a:p>
          <a:p>
            <a:pPr algn="just"/>
            <a:r>
              <a:rPr lang="ru-RU" sz="2000" b="1" dirty="0" smtClean="0">
                <a:solidFill>
                  <a:srgbClr val="1D07C1"/>
                </a:solidFill>
                <a:latin typeface="Bookman Old Style" pitchFamily="18" charset="0"/>
              </a:rPr>
              <a:t>	</a:t>
            </a:r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Наиболее 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часто используемый вид сказок для </a:t>
            </a:r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младших школьников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. Они помогают разобраться с явлениями и событиями окружающего мира, которые влияют на развитие личности ребенка. С помощью психотерапевтических сказок можно избавиться от самых глубоких внутренних проблем (например, боязнь темноты, грозы и др.). Разрабатываются и сочиняются под конкретного ребенка.</a:t>
            </a:r>
          </a:p>
        </p:txBody>
      </p:sp>
      <p:pic>
        <p:nvPicPr>
          <p:cNvPr id="26678" name="Picture 54" descr="http://i.mycdn.me/i?r=AzEPZsRbOZEKgBhR0XGMT1Rk26zjbp4O75cS0D7pb-S-H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05638"/>
            <a:ext cx="5544616" cy="375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476673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 smtClean="0">
                <a:solidFill>
                  <a:srgbClr val="FF0066"/>
                </a:solidFill>
                <a:latin typeface="Bookman Old Style" pitchFamily="18" charset="0"/>
              </a:rPr>
              <a:t>МЕДИТАТИВНЫЕ </a:t>
            </a:r>
            <a:endParaRPr lang="ru-RU" b="1" i="1" dirty="0">
              <a:solidFill>
                <a:srgbClr val="FF0066"/>
              </a:solidFill>
              <a:latin typeface="Bookman Old Style" pitchFamily="18" charset="0"/>
            </a:endParaRPr>
          </a:p>
          <a:p>
            <a:pPr algn="just" fontAlgn="base"/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Такие 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сказки помогают снять напряжение, оказывают расслабляющее действие. Произведения, в которых нет никакого негатива и зла, способствуют преодолению проблем с социальной адаптацией и депрессивными настроениями. Иногда они используются с целью выявить вопросы, которые тревожат пациента на подсознательном уровне. </a:t>
            </a:r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Рассказывание 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медитативных сказок хорошо сочетается с приятной музыкой или звуками природы</a:t>
            </a:r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. </a:t>
            </a:r>
            <a:endParaRPr lang="ru-RU" b="1" dirty="0">
              <a:solidFill>
                <a:srgbClr val="1D07C1"/>
              </a:solidFill>
              <a:latin typeface="Bookman Old Style" pitchFamily="18" charset="0"/>
            </a:endParaRPr>
          </a:p>
        </p:txBody>
      </p:sp>
      <p:pic>
        <p:nvPicPr>
          <p:cNvPr id="27662" name="Picture 14" descr="https://mir-s3-cdn-cf.behance.net/projects/max_808/52861e75897331.Y3JvcCwxOTEzLDE0OTcsMTQ3OCw3N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29000"/>
            <a:ext cx="4176464" cy="326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332657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 smtClean="0">
                <a:solidFill>
                  <a:srgbClr val="FF0066"/>
                </a:solidFill>
                <a:latin typeface="Bookman Old Style" pitchFamily="18" charset="0"/>
              </a:rPr>
              <a:t>ДИДАКТИЧЕСКИЕ</a:t>
            </a:r>
            <a:endParaRPr lang="ru-RU" b="1" i="1" dirty="0">
              <a:solidFill>
                <a:srgbClr val="FF0066"/>
              </a:solidFill>
              <a:latin typeface="Bookman Old Style" pitchFamily="18" charset="0"/>
            </a:endParaRPr>
          </a:p>
          <a:p>
            <a:pPr algn="just" fontAlgn="base"/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	Дидактические 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сказки решают широкий спектр образовательных и воспитательных задач. Они используются в детских садах и школах для более легкой подачи учебного материала. Поэтому в настоящее время существуют десятки авторских коррекционно-развивающих программ, построенных на </a:t>
            </a:r>
            <a:r>
              <a:rPr lang="ru-RU" b="1" dirty="0" err="1">
                <a:solidFill>
                  <a:srgbClr val="1D07C1"/>
                </a:solidFill>
                <a:latin typeface="Bookman Old Style" pitchFamily="18" charset="0"/>
              </a:rPr>
              <a:t>сказкотерапии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8680" name="Picture 8" descr="https://img-fotki.yandex.ru/get/198361/129574434.122d/0_257ea5_b4af71ea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2064450"/>
            <a:ext cx="5688632" cy="447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7048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CC0066"/>
                </a:solidFill>
                <a:latin typeface="Bookman Old Style" pitchFamily="18" charset="0"/>
              </a:rPr>
              <a:t>С какого возраста применять </a:t>
            </a:r>
            <a:r>
              <a:rPr lang="ru-RU" sz="2400" b="1" dirty="0" err="1">
                <a:solidFill>
                  <a:srgbClr val="CC0066"/>
                </a:solidFill>
                <a:latin typeface="Bookman Old Style" pitchFamily="18" charset="0"/>
              </a:rPr>
              <a:t>сказкотерапию</a:t>
            </a:r>
            <a:endParaRPr lang="ru-RU" sz="2400" b="1" dirty="0">
              <a:solidFill>
                <a:srgbClr val="CC0066"/>
              </a:solidFill>
              <a:latin typeface="Bookman Old Style" pitchFamily="18" charset="0"/>
            </a:endParaRPr>
          </a:p>
          <a:p>
            <a:pPr algn="just" fontAlgn="base"/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	</a:t>
            </a:r>
            <a:r>
              <a:rPr lang="ru-RU" sz="2000" b="1" dirty="0" err="1" smtClean="0">
                <a:solidFill>
                  <a:srgbClr val="1D07C1"/>
                </a:solidFill>
                <a:latin typeface="Bookman Old Style" pitchFamily="18" charset="0"/>
              </a:rPr>
              <a:t>Сказкотерапия</a:t>
            </a:r>
            <a:r>
              <a:rPr lang="ru-RU" sz="2000" b="1" dirty="0" smtClean="0">
                <a:solidFill>
                  <a:srgbClr val="1D07C1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</a:rPr>
              <a:t>может применяться в любом возрасте детей: от дошкольников до подростков. При ее использовании нужно учитывать особенности возраста и необходимые ценностные установки.</a:t>
            </a:r>
          </a:p>
        </p:txBody>
      </p:sp>
      <p:pic>
        <p:nvPicPr>
          <p:cNvPr id="35844" name="Picture 4" descr="https://img-fotki.yandex.ru/get/246231/129574434.122d/0_257e93_2c91ffc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32856"/>
            <a:ext cx="5904656" cy="401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CC0066"/>
                </a:solidFill>
                <a:latin typeface="Bookman Old Style" pitchFamily="18" charset="0"/>
              </a:rPr>
              <a:t>Для младших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С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поступлением в школу у детей появляется еще больше задач, которые помогает решить метод </a:t>
            </a:r>
            <a:r>
              <a:rPr lang="ru-RU" sz="2000" b="1" dirty="0" err="1">
                <a:solidFill>
                  <a:srgbClr val="003300"/>
                </a:solidFill>
                <a:latin typeface="Bookman Old Style" pitchFamily="18" charset="0"/>
              </a:rPr>
              <a:t>сказкотерапии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. </a:t>
            </a: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	Народные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и авторские сказки помогают 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  <a:hlinkClick r:id="rId3"/>
              </a:rPr>
              <a:t>адаптироваться к школьным условиям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 и порядкам. Дети продолжают развивать память, воображение и внимание, учатся </a:t>
            </a:r>
            <a:r>
              <a:rPr lang="ru-RU" sz="2000" b="1" dirty="0" err="1">
                <a:solidFill>
                  <a:srgbClr val="003300"/>
                </a:solidFill>
                <a:latin typeface="Bookman Old Style" pitchFamily="18" charset="0"/>
                <a:hlinkClick r:id="rId4"/>
              </a:rPr>
              <a:t>целеполаганию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.</a:t>
            </a:r>
          </a:p>
          <a:p>
            <a:pPr algn="just" fontAlgn="base"/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	В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этом возрасте сложнее использовать сказки как коллективный метод терапии, потому что личность каждого ребенка развивается, становится все более сложной и отличной от одноклассников. </a:t>
            </a: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	Поэтому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психологи больше работают с детьми по отдельности (особенно при проработке </a:t>
            </a:r>
            <a:r>
              <a:rPr lang="ru-RU" sz="2000" b="1" dirty="0" err="1">
                <a:solidFill>
                  <a:srgbClr val="003300"/>
                </a:solidFill>
                <a:latin typeface="Bookman Old Style" pitchFamily="18" charset="0"/>
              </a:rPr>
              <a:t>девиантного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 поведения).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3448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CC0066"/>
                </a:solidFill>
                <a:latin typeface="Bookman Old Style" pitchFamily="18" charset="0"/>
              </a:rPr>
              <a:t>Для подростков</a:t>
            </a:r>
          </a:p>
          <a:p>
            <a:pPr algn="just" fontAlgn="base"/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В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сложном подростковом возрасте </a:t>
            </a:r>
            <a:r>
              <a:rPr lang="ru-RU" b="1" dirty="0" err="1">
                <a:solidFill>
                  <a:srgbClr val="003300"/>
                </a:solidFill>
                <a:latin typeface="Bookman Old Style" pitchFamily="18" charset="0"/>
              </a:rPr>
              <a:t>сказкотерапия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 может стать хорошим инструментом самовыражения. С помощью различных произведений подростки могут </a:t>
            </a:r>
            <a:r>
              <a:rPr lang="ru-RU" b="1" dirty="0" err="1">
                <a:solidFill>
                  <a:srgbClr val="003300"/>
                </a:solidFill>
                <a:latin typeface="Bookman Old Style" pitchFamily="18" charset="0"/>
              </a:rPr>
              <a:t>рефлексировать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, отслеживать свои эмоции и реакции на поступки и мысли героев, идентифицировать себя с ними. </a:t>
            </a: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	Это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помогает найти свое «я» и проработать различные 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  <a:hlinkClick r:id="rId3"/>
              </a:rPr>
              <a:t>проблемы с самооценкой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, неуверенностью в себе, преодолением негативных мыслей и др.</a:t>
            </a:r>
          </a:p>
        </p:txBody>
      </p:sp>
      <p:pic>
        <p:nvPicPr>
          <p:cNvPr id="31764" name="Picture 20" descr="https://henddecor.ru/wp-content/uploads/2011/11/14079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12976"/>
            <a:ext cx="364502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828092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Структура занятия</a:t>
            </a:r>
          </a:p>
          <a:p>
            <a:pPr fontAlgn="base"/>
            <a:r>
              <a:rPr lang="ru-RU" b="1" i="1" dirty="0">
                <a:solidFill>
                  <a:srgbClr val="003300"/>
                </a:solidFill>
                <a:latin typeface="Bookman Old Style" pitchFamily="18" charset="0"/>
              </a:rPr>
              <a:t>Занятие по </a:t>
            </a:r>
            <a:r>
              <a:rPr lang="ru-RU" b="1" i="1" dirty="0" err="1">
                <a:solidFill>
                  <a:srgbClr val="003300"/>
                </a:solidFill>
                <a:latin typeface="Bookman Old Style" pitchFamily="18" charset="0"/>
              </a:rPr>
              <a:t>сказкотерапии</a:t>
            </a:r>
            <a:r>
              <a:rPr lang="ru-RU" b="1" i="1" dirty="0">
                <a:solidFill>
                  <a:srgbClr val="003300"/>
                </a:solidFill>
                <a:latin typeface="Bookman Old Style" pitchFamily="18" charset="0"/>
              </a:rPr>
              <a:t> обычно в следующей последовательности:</a:t>
            </a: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Погружение 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в занятие. Это может быть любой ритуал, который поможет поймать необходимое настроение (прослушивание музыки, рассматривание картинки и др.).</a:t>
            </a: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текста. Лучше, если текст будет читать взрослый человек, но допустимо и прослушивание аудиозаписи диктора.</a:t>
            </a: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Bookman Old Style" pitchFamily="18" charset="0"/>
              </a:rPr>
              <a:t>Беседа </a:t>
            </a:r>
            <a:r>
              <a:rPr lang="ru-RU" b="1" dirty="0">
                <a:solidFill>
                  <a:srgbClr val="CC0066"/>
                </a:solidFill>
                <a:latin typeface="Bookman Old Style" pitchFamily="18" charset="0"/>
              </a:rPr>
              <a:t>об услышанном. На этом этапе с ребенком обсуждаются поступки героев, их связь с происходящими событиями, а также чувства и эмоции, которые вызвала сказка.</a:t>
            </a: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Арт-терапевтические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методики. Отражение героев и сказочного мира в любимом виде деятельности (рисование, игра в песке, 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инсценирование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и др.).</a:t>
            </a: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Выход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из сказки. Еще один ритуал, который символизирует возвращение в реальность.</a:t>
            </a:r>
          </a:p>
          <a:p>
            <a:pPr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Итоги 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занятия. Беседа о том, что ребенок усвоил с занятия и как это пригодится ему в жизни.</a:t>
            </a:r>
          </a:p>
          <a:p>
            <a:pPr fontAlgn="base"/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Допустимо, если не все элементы структуры занятия будут использованы, некоторые из них можно пропускать или менять местами.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4868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Какие проблемы можно решить 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сказкотерапией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	</a:t>
            </a:r>
            <a:r>
              <a:rPr lang="ru-RU" sz="2000" b="1" dirty="0" err="1" smtClean="0">
                <a:solidFill>
                  <a:srgbClr val="1D07C1"/>
                </a:solidFill>
                <a:latin typeface="Bookman Old Style" pitchFamily="18" charset="0"/>
              </a:rPr>
              <a:t>Сказкотерапия</a:t>
            </a:r>
            <a:r>
              <a:rPr lang="ru-RU" sz="2000" b="1" dirty="0" smtClean="0">
                <a:solidFill>
                  <a:srgbClr val="1D07C1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</a:rPr>
              <a:t>– один из лучших методов мягкого воздействия на ребенка, который имеет проблемы с развитием и 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  <a:hlinkClick r:id="rId3"/>
              </a:rPr>
              <a:t>воспитанием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</a:rPr>
              <a:t>. К самым частым из них относятся: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D07C1"/>
                </a:solidFill>
                <a:latin typeface="Bookman Old Style" pitchFamily="18" charset="0"/>
              </a:rPr>
              <a:t> капризность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</a:rPr>
              <a:t>, привередливость, отказ от еды, 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  <a:hlinkClick r:id="rId4"/>
              </a:rPr>
              <a:t>сна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</a:rPr>
              <a:t>, водных процедур;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D07C1"/>
                </a:solidFill>
                <a:latin typeface="Bookman Old Style" pitchFamily="18" charset="0"/>
              </a:rPr>
              <a:t> неаккуратность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</a:rPr>
              <a:t>, неряшливость, отказ от поддержания чистоты и порядка в своих вещах;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1D07C1"/>
                </a:solidFill>
                <a:latin typeface="Bookman Old Style" pitchFamily="18" charset="0"/>
              </a:rPr>
              <a:t> агрессивность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</a:rPr>
              <a:t>, плохое отношение к другим детям;</a:t>
            </a:r>
          </a:p>
          <a:p>
            <a:pPr algn="just" fontAlgn="base"/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</a:rPr>
              <a:t>застенчивость, неуверенность в себе, робость.</a:t>
            </a:r>
          </a:p>
        </p:txBody>
      </p:sp>
      <p:pic>
        <p:nvPicPr>
          <p:cNvPr id="33794" name="Picture 2" descr="https://img-fotki.yandex.ru/get/4910/lady-annadu.6b/0_635f7_74dc9762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952342"/>
            <a:ext cx="4150940" cy="290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CC0066"/>
                </a:solidFill>
                <a:latin typeface="Bookman Old Style" pitchFamily="18" charset="0"/>
              </a:rPr>
              <a:t>Советы  педагогам, родителям</a:t>
            </a:r>
            <a:endParaRPr lang="ru-RU" sz="2400" b="1" dirty="0">
              <a:solidFill>
                <a:srgbClr val="CC0066"/>
              </a:solidFill>
              <a:latin typeface="Bookman Old Style" pitchFamily="18" charset="0"/>
            </a:endParaRPr>
          </a:p>
          <a:p>
            <a:pPr algn="just" fontAlgn="base"/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Лучше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, чтобы взрослый рассказывал сказку, а не читал. Тогда будет возможность проследить за реакциями ребенка.</a:t>
            </a:r>
          </a:p>
          <a:p>
            <a:pPr algn="just" fontAlgn="base"/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	Ребенок должен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иметь возможность сам выбрать сказку для прочтения. Если какая-то интересует его больше остальных, то он находит в ней для себя что-то важное.</a:t>
            </a:r>
          </a:p>
          <a:p>
            <a:pPr algn="just" fontAlgn="base"/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	Не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используйте нравоучительный тон при обсуждении сказки, ребенок сам должен взять для себя доступный ему смысл.</a:t>
            </a:r>
          </a:p>
          <a:p>
            <a:pPr algn="just" fontAlgn="base"/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	В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волшебные сказки нежелательно вносить изменения, связанные с современной реальностью. Это может усложнить погружение в волшебный мир.</a:t>
            </a:r>
          </a:p>
          <a:p>
            <a:pPr algn="just" fontAlgn="base"/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	Позвольте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ребенку фантазировать и делайте это вместе. Получившаяся сказка может многое рассказать о его внутреннем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CC0066"/>
                </a:solidFill>
                <a:latin typeface="Bookman Old Style" pitchFamily="18" charset="0"/>
              </a:rPr>
              <a:t>Заключение</a:t>
            </a:r>
          </a:p>
          <a:p>
            <a:pPr algn="just" fontAlgn="base"/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	</a:t>
            </a:r>
            <a:r>
              <a:rPr lang="ru-RU" b="1" dirty="0" err="1" smtClean="0">
                <a:solidFill>
                  <a:srgbClr val="003300"/>
                </a:solidFill>
                <a:latin typeface="Bookman Old Style" pitchFamily="18" charset="0"/>
              </a:rPr>
              <a:t>Сказкотерапия</a:t>
            </a: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– это мягкий и эффективный способ воздействия на </a:t>
            </a: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ребенка,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который помогает решать самые серьезные проблемы. Но важно тщательно делать выбор материала, который подойдет к внутреннему состоянию и поведению ребенка. Несмотря на свою простоту, метод </a:t>
            </a:r>
            <a:r>
              <a:rPr lang="ru-RU" b="1" dirty="0" err="1">
                <a:solidFill>
                  <a:srgbClr val="003300"/>
                </a:solidFill>
                <a:latin typeface="Bookman Old Style" pitchFamily="18" charset="0"/>
              </a:rPr>
              <a:t>сказкотерапии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 имеет высокую эффективность, потому что построен на материале, близком даже младшему </a:t>
            </a: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дошкольнику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rylik.ru/uploads/posts/2017-06/1496817790_my-collage-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99702"/>
            <a:ext cx="5040560" cy="405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.bp.blogspot.com/-EdUtuO9hS9A/VYgbo1KEVfI/AAAAAAAAD-8/ViFkHLhjuV0/w1200-h630-p-k-no-nu/bg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err="1" smtClean="0">
                <a:solidFill>
                  <a:srgbClr val="1D07C1"/>
                </a:solidFill>
                <a:latin typeface="Bookman Old Style" pitchFamily="18" charset="0"/>
              </a:rPr>
              <a:t>Сказкотерапия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– это метод психологического воздействия на человека посредством сказок. С его помощью можно корректировать различные проблемы, избавляться от страхов и комплексов, приобретать новый опыт поведения.</a:t>
            </a:r>
          </a:p>
          <a:p>
            <a:pPr algn="just" fontAlgn="base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	Применять такую методику можно не только на детях, но и на взрослых. Все зависит от содержания сказки и ее метафорических ресурсов. Но для школьников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сказкотерапия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имеет наиболее важное значение, потому что все образы героев откладываются в 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hlinkClick r:id="rId3"/>
              </a:rPr>
              <a:t>подсознании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 ребенка. Эффективное использование сказок поможет ребенку избежать многих проблем и найти свое место в обществе.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Bookman Old Style" pitchFamily="18" charset="0"/>
              </a:rPr>
              <a:t>СПАСИБО ЗА ВНИМАНИЕ!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Bookman Old Style" pitchFamily="18" charset="0"/>
              </a:rPr>
              <a:t>ДО НОВЫХ ВСТРЕЧ!</a:t>
            </a:r>
          </a:p>
          <a:p>
            <a:pPr algn="ctr"/>
            <a:endParaRPr lang="ru-RU" sz="3600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39942" name="Picture 6" descr="https://u-stena.ru/upload/iblock/4ab/4abfad2a099ef74997dd86e6e15ad6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7056784" cy="402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61206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sz="2000" b="1" dirty="0" err="1" smtClean="0">
                <a:solidFill>
                  <a:srgbClr val="1D07C1"/>
                </a:solidFill>
                <a:latin typeface="Bookman Old Style" pitchFamily="18" charset="0"/>
              </a:rPr>
              <a:t>Сказкотерапия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как метод психологической коррекции предполагает своей целью налаживание связи между сказочными событиями и реальной жизнью, а также приобретение нового эмоционального и поведенческого опыта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. </a:t>
            </a: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564903"/>
            <a:ext cx="6408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1D07C1"/>
                </a:solidFill>
                <a:latin typeface="Bookman Old Style" pitchFamily="18" charset="0"/>
              </a:rPr>
              <a:t>	</a:t>
            </a:r>
            <a:r>
              <a:rPr lang="ru-RU" sz="2000" b="1" dirty="0" err="1" smtClean="0">
                <a:solidFill>
                  <a:srgbClr val="1D07C1"/>
                </a:solidFill>
                <a:latin typeface="Bookman Old Style" pitchFamily="18" charset="0"/>
              </a:rPr>
              <a:t>Сказкотерапия</a:t>
            </a:r>
            <a:r>
              <a:rPr lang="ru-RU" sz="2000" b="1" dirty="0" smtClean="0">
                <a:solidFill>
                  <a:srgbClr val="1D07C1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помогает ребенку уделить внимание конкретной проблеме, найти пути ее решения в ненавязчивой форме. Каждая сказка имеет свою ситуацию, которая возникает в жизни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ребенка,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а герои обладают теми же качествами, что и он сам. История всегда имеет логическое завершение, которое показывает возможный выход из ситуации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	</a:t>
            </a:r>
            <a:r>
              <a:rPr lang="ru-RU" sz="2000" b="1" dirty="0" smtClean="0">
                <a:solidFill>
                  <a:srgbClr val="1D07C1"/>
                </a:solidFill>
                <a:latin typeface="Bookman Old Style" pitchFamily="18" charset="0"/>
              </a:rPr>
              <a:t>Сказка </a:t>
            </a:r>
            <a:r>
              <a:rPr lang="ru-RU" sz="2000" b="1" dirty="0">
                <a:solidFill>
                  <a:srgbClr val="1D07C1"/>
                </a:solidFill>
                <a:latin typeface="Bookman Old Style" pitchFamily="18" charset="0"/>
              </a:rPr>
              <a:t>может не только научить чему-то, но вылечить, снять тревогу и напряжение. Главное, чтобы это происходило в доверительной, а не нравоучительной форме.</a:t>
            </a:r>
          </a:p>
        </p:txBody>
      </p:sp>
      <p:pic>
        <p:nvPicPr>
          <p:cNvPr id="20484" name="Picture 4" descr="https://img-fotki.yandex.ru/get/236239/129574434.122e/0_257ec7_b0e4dbf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5184576" cy="477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620688"/>
            <a:ext cx="77048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	</a:t>
            </a:r>
            <a:r>
              <a:rPr lang="ru-RU" sz="2400" b="1" dirty="0" smtClean="0">
                <a:solidFill>
                  <a:srgbClr val="FF0066"/>
                </a:solidFill>
                <a:latin typeface="Bookman Old Style" pitchFamily="18" charset="0"/>
              </a:rPr>
              <a:t>Существует </a:t>
            </a:r>
            <a:r>
              <a:rPr lang="ru-RU" sz="2400" b="1" dirty="0">
                <a:solidFill>
                  <a:srgbClr val="FF0066"/>
                </a:solidFill>
                <a:latin typeface="Bookman Old Style" pitchFamily="18" charset="0"/>
              </a:rPr>
              <a:t>несколько направлений </a:t>
            </a:r>
            <a:r>
              <a:rPr lang="ru-RU" sz="2400" b="1" dirty="0" err="1">
                <a:solidFill>
                  <a:srgbClr val="FF0066"/>
                </a:solidFill>
                <a:latin typeface="Bookman Old Style" pitchFamily="18" charset="0"/>
              </a:rPr>
              <a:t>сказкотерапии</a:t>
            </a:r>
            <a:r>
              <a:rPr lang="ru-RU" sz="2400" b="1" dirty="0" smtClean="0">
                <a:solidFill>
                  <a:srgbClr val="FF0066"/>
                </a:solidFill>
                <a:latin typeface="Bookman Old Style" pitchFamily="18" charset="0"/>
              </a:rPr>
              <a:t>:</a:t>
            </a:r>
          </a:p>
          <a:p>
            <a:pPr algn="ctr" fontAlgn="base"/>
            <a:endParaRPr lang="ru-RU" sz="2000" b="1" dirty="0">
              <a:solidFill>
                <a:srgbClr val="FF0066"/>
              </a:solidFill>
              <a:latin typeface="Bookman Old Style" pitchFamily="18" charset="0"/>
            </a:endParaRPr>
          </a:p>
          <a:p>
            <a:pPr algn="just" fontAlgn="base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выход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из различных жизненных ситуаций через выбор поведения героя сказки, который приводит к различным последствиям;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 определение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и решение проблемы </a:t>
            </a: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ребенка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в доступной ему форме;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 передача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жизненного опыта и житейской мудрости через сюжет сказки;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 развитие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мышления, 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  <a:hlinkClick r:id="rId3"/>
              </a:rPr>
              <a:t>воображения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 и памяти во время обсуждения произведения и анализа поступков и характеров героев;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00"/>
                </a:solidFill>
                <a:latin typeface="Bookman Old Style" pitchFamily="18" charset="0"/>
              </a:rPr>
              <a:t> корректировка 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поведения посредством соотнесения себя с главным героем, выявления его негативных поступков и черт личности;</a:t>
            </a:r>
          </a:p>
          <a:p>
            <a:pPr algn="just" fontAlgn="base"/>
            <a:r>
              <a:rPr lang="ru-RU" sz="2000" b="1" dirty="0" err="1">
                <a:solidFill>
                  <a:srgbClr val="003300"/>
                </a:solidFill>
                <a:latin typeface="Bookman Old Style" pitchFamily="18" charset="0"/>
              </a:rPr>
              <a:t>психопрофилактика</a:t>
            </a:r>
            <a:r>
              <a:rPr lang="ru-RU" sz="2000" b="1" dirty="0">
                <a:solidFill>
                  <a:srgbClr val="003300"/>
                </a:solidFill>
                <a:latin typeface="Bookman Old Style" pitchFamily="18" charset="0"/>
              </a:rPr>
              <a:t> возможных проблем.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188640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rgbClr val="FF0066"/>
                </a:solidFill>
                <a:latin typeface="Bookman Old Style" pitchFamily="18" charset="0"/>
              </a:rPr>
              <a:t>Функции </a:t>
            </a:r>
            <a:r>
              <a:rPr lang="ru-RU" sz="2000" b="1" dirty="0" err="1" smtClean="0">
                <a:solidFill>
                  <a:srgbClr val="FF0066"/>
                </a:solidFill>
                <a:latin typeface="Bookman Old Style" pitchFamily="18" charset="0"/>
              </a:rPr>
              <a:t>сказкотерапии</a:t>
            </a:r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:</a:t>
            </a:r>
            <a:endParaRPr lang="ru-RU" sz="2000" b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89844"/>
            <a:ext cx="73448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	</a:t>
            </a:r>
            <a:r>
              <a:rPr lang="ru-RU" b="1" dirty="0" err="1" smtClean="0">
                <a:solidFill>
                  <a:srgbClr val="003300"/>
                </a:solidFill>
                <a:latin typeface="Bookman Old Style" pitchFamily="18" charset="0"/>
              </a:rPr>
              <a:t>Сказкотерапия</a:t>
            </a: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– это инструмент воздействия на ребенка, использовать который могут даже родители. Его использование может помочь избавиться от детских 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  <a:hlinkClick r:id="rId3"/>
              </a:rPr>
              <a:t>фобий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, разобраться, что такое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«хорошо»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и что такое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«плохо»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, помочь преодолеть трудности в жизни.</a:t>
            </a:r>
          </a:p>
          <a:p>
            <a:pPr algn="ctr" fontAlgn="base"/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	</a:t>
            </a:r>
          </a:p>
          <a:p>
            <a:pPr algn="ctr" fontAlgn="base"/>
            <a:r>
              <a:rPr lang="ru-RU" sz="2000" b="1" dirty="0" smtClean="0">
                <a:solidFill>
                  <a:srgbClr val="FF0066"/>
                </a:solidFill>
                <a:latin typeface="Bookman Old Style" pitchFamily="18" charset="0"/>
              </a:rPr>
              <a:t>К </a:t>
            </a:r>
            <a:r>
              <a:rPr lang="ru-RU" sz="2000" b="1" dirty="0">
                <a:solidFill>
                  <a:srgbClr val="FF0066"/>
                </a:solidFill>
                <a:latin typeface="Bookman Old Style" pitchFamily="18" charset="0"/>
              </a:rPr>
              <a:t>функциям </a:t>
            </a:r>
            <a:r>
              <a:rPr lang="ru-RU" sz="2000" b="1" dirty="0" err="1">
                <a:solidFill>
                  <a:srgbClr val="FF0066"/>
                </a:solidFill>
                <a:latin typeface="Bookman Old Style" pitchFamily="18" charset="0"/>
              </a:rPr>
              <a:t>сказкотерапии</a:t>
            </a:r>
            <a:r>
              <a:rPr lang="ru-RU" sz="2000" b="1" dirty="0">
                <a:solidFill>
                  <a:srgbClr val="FF0066"/>
                </a:solidFill>
                <a:latin typeface="Bookman Old Style" pitchFamily="18" charset="0"/>
              </a:rPr>
              <a:t> относится следующее: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быстрое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налаживание контакта с ребенком;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выявление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проблем психики, которые скрыты в подсознании;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рассмотрение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различных вариантов поведения на примере героя сказки;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помощь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в понимании собственных чувств, эмоций и противоречий в поведении;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 выяснение </a:t>
            </a:r>
            <a:r>
              <a:rPr lang="ru-RU" b="1" dirty="0">
                <a:solidFill>
                  <a:srgbClr val="003300"/>
                </a:solidFill>
                <a:latin typeface="Bookman Old Style" pitchFamily="18" charset="0"/>
              </a:rPr>
              <a:t>информации, которую ребенок намеренно не сообщает.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31640" y="168906"/>
            <a:ext cx="446449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Виды сказок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D07C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Психолог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D07C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Т.Д.Зинкевич-Евстигнеева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D07C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занималась изучением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D07C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сказкотерапии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D07C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и разработала классификацию сказок.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D07C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2531" name="Picture 3" descr="Зинкевич-Евстигнеева"/>
          <p:cNvPicPr>
            <a:picLocks noChangeAspect="1" noChangeArrowheads="1"/>
          </p:cNvPicPr>
          <p:nvPr/>
        </p:nvPicPr>
        <p:blipFill>
          <a:blip r:embed="rId3" cstate="print"/>
          <a:srcRect t="3846" r="6061"/>
          <a:stretch>
            <a:fillRect/>
          </a:stretch>
        </p:blipFill>
        <p:spPr bwMode="auto">
          <a:xfrm>
            <a:off x="5724128" y="188640"/>
            <a:ext cx="2232248" cy="3435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43" name="Picture 15" descr="https://i.pinimg.com/originals/82/77/14/82771415650272f3f4c52da2036353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5634182" cy="320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6408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 smtClean="0"/>
          </a:p>
          <a:p>
            <a:pPr algn="ctr" fontAlgn="base"/>
            <a:r>
              <a:rPr lang="ru-RU" b="1" i="1" dirty="0" smtClean="0">
                <a:solidFill>
                  <a:srgbClr val="FF0066"/>
                </a:solidFill>
                <a:latin typeface="Bookman Old Style" pitchFamily="18" charset="0"/>
              </a:rPr>
              <a:t>ХУДОЖЕСТВЕННЫЕ </a:t>
            </a:r>
          </a:p>
          <a:p>
            <a:pPr algn="just" fontAlgn="base"/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Это 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традиционные сказки (народные и авторские), которые своим сюжетом могут корректировать поведение ребенка. Например, с помощью таких сказок можно объяснить, чем может обернуться излишняя избалованность </a:t>
            </a:r>
            <a:r>
              <a:rPr lang="ru-RU" b="1" i="1" dirty="0">
                <a:solidFill>
                  <a:srgbClr val="1D07C1"/>
                </a:solidFill>
                <a:latin typeface="Bookman Old Style" pitchFamily="18" charset="0"/>
              </a:rPr>
              <a:t>(«Сказка о рыбаке и рыбке»).</a:t>
            </a:r>
          </a:p>
          <a:p>
            <a:pPr algn="just" fontAlgn="base"/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	Если 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сюжет позволяет, то специалист может адаптировать и изменить сказку под требуемую ситуацию. Но в решении глубоких и сложных проблем такие сказки не используются.</a:t>
            </a:r>
          </a:p>
        </p:txBody>
      </p:sp>
      <p:pic>
        <p:nvPicPr>
          <p:cNvPr id="24578" name="Picture 2" descr="https://f3.mylove.ru/jqmGWWMqy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295232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TvWxwgeH0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 smtClean="0">
                <a:solidFill>
                  <a:srgbClr val="FF0066"/>
                </a:solidFill>
                <a:latin typeface="Bookman Old Style" pitchFamily="18" charset="0"/>
              </a:rPr>
              <a:t>ПСИХОКОРРЕКЦИОННЫЕ</a:t>
            </a:r>
            <a:endParaRPr lang="ru-RU" b="1" i="1" dirty="0">
              <a:solidFill>
                <a:srgbClr val="FF0066"/>
              </a:solidFill>
              <a:latin typeface="Bookman Old Style" pitchFamily="18" charset="0"/>
            </a:endParaRPr>
          </a:p>
          <a:p>
            <a:pPr algn="just" fontAlgn="base"/>
            <a:r>
              <a:rPr lang="ru-RU" dirty="0" smtClean="0">
                <a:latin typeface="Bookman Old Style" pitchFamily="18" charset="0"/>
              </a:rPr>
              <a:t>	</a:t>
            </a:r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Этот 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вид сказок используется для корректировки отдельных черт личности: лени, агрессивности, капризности, трусливости и др. </a:t>
            </a:r>
            <a:r>
              <a:rPr lang="ru-RU" b="1" dirty="0" smtClean="0">
                <a:solidFill>
                  <a:srgbClr val="1D07C1"/>
                </a:solidFill>
                <a:latin typeface="Bookman Old Style" pitchFamily="18" charset="0"/>
              </a:rPr>
              <a:t>	Подходит </a:t>
            </a:r>
            <a:r>
              <a:rPr lang="ru-RU" b="1" dirty="0">
                <a:solidFill>
                  <a:srgbClr val="1D07C1"/>
                </a:solidFill>
                <a:latin typeface="Bookman Old Style" pitchFamily="18" charset="0"/>
              </a:rPr>
              <a:t>не только для маленьких детей, но и для подростков, и взрослых. Не требует обязательного обсуждения и обыгрывания, иногда достаточно только прочтения и обдумывания.</a:t>
            </a:r>
          </a:p>
        </p:txBody>
      </p:sp>
      <p:pic>
        <p:nvPicPr>
          <p:cNvPr id="25610" name="Picture 10" descr="https://raspechatat-raskraski.online/wp-content/uploads/2020/03/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2247289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255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Элла</dc:creator>
  <cp:lastModifiedBy>евгений семёнов</cp:lastModifiedBy>
  <cp:revision>36</cp:revision>
  <dcterms:created xsi:type="dcterms:W3CDTF">2020-11-24T06:15:12Z</dcterms:created>
  <dcterms:modified xsi:type="dcterms:W3CDTF">2022-01-23T18:44:25Z</dcterms:modified>
</cp:coreProperties>
</file>