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104ED1-1953-4AAB-AB2D-B611B0A7BCD7}"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259453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104ED1-1953-4AAB-AB2D-B611B0A7BCD7}"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18150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104ED1-1953-4AAB-AB2D-B611B0A7BCD7}"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353565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104ED1-1953-4AAB-AB2D-B611B0A7BCD7}"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18577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104ED1-1953-4AAB-AB2D-B611B0A7BCD7}"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138208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104ED1-1953-4AAB-AB2D-B611B0A7BCD7}" type="datetimeFigureOut">
              <a:rPr lang="ru-RU" smtClean="0"/>
              <a:t>02.12.2022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246994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104ED1-1953-4AAB-AB2D-B611B0A7BCD7}" type="datetimeFigureOut">
              <a:rPr lang="ru-RU" smtClean="0"/>
              <a:t>02.12.2022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93829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104ED1-1953-4AAB-AB2D-B611B0A7BCD7}" type="datetimeFigureOut">
              <a:rPr lang="ru-RU" smtClean="0"/>
              <a:t>02.12.2022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203308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104ED1-1953-4AAB-AB2D-B611B0A7BCD7}" type="datetimeFigureOut">
              <a:rPr lang="ru-RU" smtClean="0"/>
              <a:t>02.12.2022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311154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104ED1-1953-4AAB-AB2D-B611B0A7BCD7}" type="datetimeFigureOut">
              <a:rPr lang="ru-RU" smtClean="0"/>
              <a:t>02.12.2022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195029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104ED1-1953-4AAB-AB2D-B611B0A7BCD7}" type="datetimeFigureOut">
              <a:rPr lang="ru-RU" smtClean="0"/>
              <a:t>02.12.2022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78677D-4EAF-4A19-BFA2-5501F54C8174}" type="slidenum">
              <a:rPr lang="ru-RU" smtClean="0"/>
              <a:t>‹#›</a:t>
            </a:fld>
            <a:endParaRPr lang="ru-RU"/>
          </a:p>
        </p:txBody>
      </p:sp>
    </p:spTree>
    <p:extLst>
      <p:ext uri="{BB962C8B-B14F-4D97-AF65-F5344CB8AC3E}">
        <p14:creationId xmlns:p14="http://schemas.microsoft.com/office/powerpoint/2010/main" val="195803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04ED1-1953-4AAB-AB2D-B611B0A7BCD7}" type="datetimeFigureOut">
              <a:rPr lang="ru-RU" smtClean="0"/>
              <a:t>02.12.2022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8677D-4EAF-4A19-BFA2-5501F54C8174}" type="slidenum">
              <a:rPr lang="ru-RU" smtClean="0"/>
              <a:t>‹#›</a:t>
            </a:fld>
            <a:endParaRPr lang="ru-RU"/>
          </a:p>
        </p:txBody>
      </p:sp>
    </p:spTree>
    <p:extLst>
      <p:ext uri="{BB962C8B-B14F-4D97-AF65-F5344CB8AC3E}">
        <p14:creationId xmlns:p14="http://schemas.microsoft.com/office/powerpoint/2010/main" val="80746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vetlana\Downloads\1639737989_113-catherineasquithgallery-com-p-fon-rozovii-abstraktsiya-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5865" y="1700808"/>
            <a:ext cx="6840760" cy="1446550"/>
          </a:xfrm>
          <a:prstGeom prst="rect">
            <a:avLst/>
          </a:prstGeom>
          <a:noFill/>
        </p:spPr>
        <p:txBody>
          <a:bodyPr wrap="square" rtlCol="0">
            <a:spAutoFit/>
          </a:bodyPr>
          <a:lstStyle/>
          <a:p>
            <a:pPr algn="ctr"/>
            <a:r>
              <a:rPr lang="ru-RU" sz="4400" i="1" dirty="0" smtClean="0">
                <a:solidFill>
                  <a:srgbClr val="002060"/>
                </a:solidFill>
              </a:rPr>
              <a:t>Оздоровительные игры для дошкольников</a:t>
            </a:r>
            <a:endParaRPr lang="ru-RU" sz="4400" i="1" dirty="0">
              <a:solidFill>
                <a:srgbClr val="002060"/>
              </a:solidFill>
            </a:endParaRPr>
          </a:p>
        </p:txBody>
      </p:sp>
      <p:sp>
        <p:nvSpPr>
          <p:cNvPr id="7" name="TextBox 6"/>
          <p:cNvSpPr txBox="1"/>
          <p:nvPr/>
        </p:nvSpPr>
        <p:spPr>
          <a:xfrm>
            <a:off x="6012160" y="5157192"/>
            <a:ext cx="2592288" cy="1015663"/>
          </a:xfrm>
          <a:prstGeom prst="rect">
            <a:avLst/>
          </a:prstGeom>
          <a:noFill/>
        </p:spPr>
        <p:txBody>
          <a:bodyPr wrap="square" rtlCol="0">
            <a:spAutoFit/>
          </a:bodyPr>
          <a:lstStyle/>
          <a:p>
            <a:pPr algn="r"/>
            <a:r>
              <a:rPr lang="ru-RU" sz="2000" i="1" dirty="0" smtClean="0">
                <a:solidFill>
                  <a:srgbClr val="002060"/>
                </a:solidFill>
              </a:rPr>
              <a:t>Подготовила воспитатель</a:t>
            </a:r>
          </a:p>
          <a:p>
            <a:pPr algn="r"/>
            <a:r>
              <a:rPr lang="ru-RU" sz="2000" i="1" dirty="0" smtClean="0">
                <a:solidFill>
                  <a:srgbClr val="002060"/>
                </a:solidFill>
              </a:rPr>
              <a:t>Дербина С. В.</a:t>
            </a:r>
            <a:endParaRPr lang="ru-RU" sz="2000" i="1" dirty="0">
              <a:solidFill>
                <a:srgbClr val="002060"/>
              </a:solidFill>
            </a:endParaRPr>
          </a:p>
        </p:txBody>
      </p:sp>
    </p:spTree>
    <p:extLst>
      <p:ext uri="{BB962C8B-B14F-4D97-AF65-F5344CB8AC3E}">
        <p14:creationId xmlns:p14="http://schemas.microsoft.com/office/powerpoint/2010/main" val="186270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458956"/>
            <a:ext cx="7992888" cy="5940088"/>
          </a:xfrm>
          <a:prstGeom prst="rect">
            <a:avLst/>
          </a:prstGeom>
          <a:noFill/>
        </p:spPr>
        <p:txBody>
          <a:bodyPr wrap="square" rtlCol="0">
            <a:spAutoFit/>
          </a:bodyPr>
          <a:lstStyle/>
          <a:p>
            <a:pPr algn="ctr"/>
            <a:r>
              <a:rPr lang="ru-RU" sz="2000" b="1" i="1" dirty="0">
                <a:solidFill>
                  <a:srgbClr val="002060"/>
                </a:solidFill>
              </a:rPr>
              <a:t>«Мышка и Mишкa»</a:t>
            </a:r>
          </a:p>
          <a:p>
            <a:pPr algn="just"/>
            <a:r>
              <a:rPr lang="ru-RU" sz="2000" i="1" dirty="0">
                <a:solidFill>
                  <a:srgbClr val="002060"/>
                </a:solidFill>
              </a:rPr>
              <a:t>Цель игры: формирование глубокого ритмичного вдоха и выдоха, развитие координации движений, укрепление мышц позвоночника.</a:t>
            </a:r>
          </a:p>
          <a:p>
            <a:pPr algn="just"/>
            <a:r>
              <a:rPr lang="ru-RU" sz="2000" i="1" dirty="0">
                <a:solidFill>
                  <a:srgbClr val="002060"/>
                </a:solidFill>
              </a:rPr>
              <a:t>Ведущий показывает движения и произносит слова: У Мишки дом огромный. (выпрямиться, встать на носки, поднять руки вверх, потянуться, посмотреть на руки — вдох) У мышки — очень маленький. (присесть, обхватив руками колени, опустить голову — выдох с произнесением звука «шшш») Мышка ходит в гости к Мишке, он же к ней не попадет (ходить по залу). Стишок с движениями повторяется 4—6 раз. Ведущему следует внимательно следить за четкостью и координацией движений</a:t>
            </a:r>
            <a:r>
              <a:rPr lang="ru-RU" sz="2000" i="1" dirty="0" smtClean="0">
                <a:solidFill>
                  <a:srgbClr val="002060"/>
                </a:solidFill>
              </a:rPr>
              <a:t>.</a:t>
            </a:r>
          </a:p>
          <a:p>
            <a:pPr algn="just"/>
            <a:r>
              <a:rPr lang="ru-RU" sz="2000" b="1" i="1" dirty="0" smtClean="0">
                <a:solidFill>
                  <a:srgbClr val="002060"/>
                </a:solidFill>
              </a:rPr>
              <a:t>«Экспресс», «</a:t>
            </a:r>
            <a:r>
              <a:rPr lang="ru-RU" sz="2000" b="1" i="1" dirty="0">
                <a:solidFill>
                  <a:srgbClr val="002060"/>
                </a:solidFill>
              </a:rPr>
              <a:t>Кто громче», «Бегемотик», «Дыхание», «Качели», «Ныряльщики за жемчугом</a:t>
            </a:r>
            <a:r>
              <a:rPr lang="ru-RU" sz="2000" b="1" i="1" dirty="0" smtClean="0">
                <a:solidFill>
                  <a:srgbClr val="002060"/>
                </a:solidFill>
              </a:rPr>
              <a:t>», «</a:t>
            </a:r>
            <a:r>
              <a:rPr lang="ru-RU" sz="2000" b="1" i="1" dirty="0">
                <a:solidFill>
                  <a:srgbClr val="002060"/>
                </a:solidFill>
              </a:rPr>
              <a:t>Воздушный футбол», «Листопад», «Кораблик», «Король ветров</a:t>
            </a:r>
            <a:r>
              <a:rPr lang="ru-RU" sz="2000" b="1" i="1" dirty="0" smtClean="0">
                <a:solidFill>
                  <a:srgbClr val="002060"/>
                </a:solidFill>
              </a:rPr>
              <a:t>», «</a:t>
            </a:r>
            <a:r>
              <a:rPr lang="ru-RU" sz="2000" b="1" i="1" dirty="0">
                <a:solidFill>
                  <a:srgbClr val="002060"/>
                </a:solidFill>
              </a:rPr>
              <a:t>Мой воздушный шарик», «Яблоня», «Дует ветерок</a:t>
            </a:r>
            <a:r>
              <a:rPr lang="ru-RU" sz="2000" b="1" i="1" dirty="0" smtClean="0">
                <a:solidFill>
                  <a:srgbClr val="002060"/>
                </a:solidFill>
              </a:rPr>
              <a:t>», «Пастушок </a:t>
            </a:r>
            <a:r>
              <a:rPr lang="ru-RU" sz="2000" b="1" i="1" dirty="0">
                <a:solidFill>
                  <a:srgbClr val="002060"/>
                </a:solidFill>
              </a:rPr>
              <a:t>дудит в рожок», «Шарик лопнул», «Пёрышки», </a:t>
            </a:r>
            <a:r>
              <a:rPr lang="ru-RU" sz="2000" b="1" i="1" dirty="0" smtClean="0">
                <a:solidFill>
                  <a:srgbClr val="002060"/>
                </a:solidFill>
              </a:rPr>
              <a:t>«</a:t>
            </a:r>
            <a:r>
              <a:rPr lang="ru-RU" sz="2000" b="1" i="1" dirty="0">
                <a:solidFill>
                  <a:srgbClr val="002060"/>
                </a:solidFill>
              </a:rPr>
              <a:t>Нелетающие тарелки», «Любопытная гусеница</a:t>
            </a:r>
            <a:r>
              <a:rPr lang="ru-RU" sz="2000" b="1" i="1" dirty="0" smtClean="0">
                <a:solidFill>
                  <a:srgbClr val="002060"/>
                </a:solidFill>
              </a:rPr>
              <a:t>», «</a:t>
            </a:r>
            <a:r>
              <a:rPr lang="ru-RU" sz="2000" b="1" i="1" dirty="0">
                <a:solidFill>
                  <a:srgbClr val="002060"/>
                </a:solidFill>
              </a:rPr>
              <a:t>Шарик», «Совушка-сова», «Подпрыгни и подуй», «Самый сильный ветер</a:t>
            </a:r>
            <a:r>
              <a:rPr lang="ru-RU" sz="2000" b="1" i="1" dirty="0" smtClean="0">
                <a:solidFill>
                  <a:srgbClr val="002060"/>
                </a:solidFill>
              </a:rPr>
              <a:t>», «</a:t>
            </a:r>
            <a:r>
              <a:rPr lang="ru-RU" sz="2000" b="1" i="1" dirty="0">
                <a:solidFill>
                  <a:srgbClr val="002060"/>
                </a:solidFill>
              </a:rPr>
              <a:t>У кого шарик выше», «Бульканье», «Косари</a:t>
            </a:r>
            <a:r>
              <a:rPr lang="ru-RU" sz="2000" b="1" i="1" dirty="0" smtClean="0">
                <a:solidFill>
                  <a:srgbClr val="002060"/>
                </a:solidFill>
              </a:rPr>
              <a:t>», «</a:t>
            </a:r>
            <a:r>
              <a:rPr lang="ru-RU" sz="2000" b="1" i="1" dirty="0">
                <a:solidFill>
                  <a:srgbClr val="002060"/>
                </a:solidFill>
              </a:rPr>
              <a:t>Снежинки и ветер», «Зайцы и совы», «Путешествие колобка»</a:t>
            </a:r>
          </a:p>
        </p:txBody>
      </p:sp>
    </p:spTree>
    <p:extLst>
      <p:ext uri="{BB962C8B-B14F-4D97-AF65-F5344CB8AC3E}">
        <p14:creationId xmlns:p14="http://schemas.microsoft.com/office/powerpoint/2010/main" val="3988514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620688"/>
            <a:ext cx="7848872" cy="5324535"/>
          </a:xfrm>
          <a:prstGeom prst="rect">
            <a:avLst/>
          </a:prstGeom>
          <a:noFill/>
        </p:spPr>
        <p:txBody>
          <a:bodyPr wrap="square" rtlCol="0">
            <a:spAutoFit/>
          </a:bodyPr>
          <a:lstStyle/>
          <a:p>
            <a:pPr algn="ctr"/>
            <a:r>
              <a:rPr lang="ru-RU" sz="2000" b="1" i="1" dirty="0" smtClean="0">
                <a:solidFill>
                  <a:srgbClr val="002060"/>
                </a:solidFill>
              </a:rPr>
              <a:t>Игры на формирование правильной осанки.</a:t>
            </a:r>
          </a:p>
          <a:p>
            <a:pPr algn="ctr"/>
            <a:r>
              <a:rPr lang="ru-RU" sz="2000" b="1" i="1" dirty="0" smtClean="0">
                <a:solidFill>
                  <a:srgbClr val="002060"/>
                </a:solidFill>
              </a:rPr>
              <a:t>«Восточный носильщик»</a:t>
            </a:r>
          </a:p>
          <a:p>
            <a:pPr algn="just"/>
            <a:r>
              <a:rPr lang="ru-RU" sz="2000" i="1" dirty="0" smtClean="0">
                <a:solidFill>
                  <a:srgbClr val="002060"/>
                </a:solidFill>
              </a:rPr>
              <a:t>Цель: </a:t>
            </a:r>
            <a:r>
              <a:rPr lang="ru-RU" sz="2000" i="1" dirty="0">
                <a:solidFill>
                  <a:srgbClr val="002060"/>
                </a:solidFill>
              </a:rPr>
              <a:t> развитие координации движений, </a:t>
            </a:r>
            <a:r>
              <a:rPr lang="ru-RU" sz="2000" i="1" dirty="0" smtClean="0">
                <a:solidFill>
                  <a:srgbClr val="002060"/>
                </a:solidFill>
              </a:rPr>
              <a:t>равновесия; укрепление </a:t>
            </a:r>
            <a:r>
              <a:rPr lang="ru-RU" sz="2000" i="1" dirty="0">
                <a:solidFill>
                  <a:srgbClr val="002060"/>
                </a:solidFill>
              </a:rPr>
              <a:t>мышечного «корсета» позвоночника</a:t>
            </a:r>
            <a:r>
              <a:rPr lang="ru-RU" sz="2000" i="1" dirty="0" smtClean="0">
                <a:solidFill>
                  <a:srgbClr val="002060"/>
                </a:solidFill>
              </a:rPr>
              <a:t>.</a:t>
            </a:r>
          </a:p>
          <a:p>
            <a:pPr algn="just"/>
            <a:r>
              <a:rPr lang="ru-RU" sz="2000" i="1" dirty="0">
                <a:solidFill>
                  <a:srgbClr val="002060"/>
                </a:solidFill>
              </a:rPr>
              <a:t>Ребенок должен выпрямиться, принять правильную осанку. Теперь нужно положить книгу или поднос с кубиком па голову и пройти вперед. Выигрывает тот, кто дальше пройдет. Ведущий должен следить, чтобы мышцы не были слишком напряжены. После игры следует провести расслабляющие движения: руки вверх (на цыпочках) и вниз, согнуться в поясе, расслабиться и так несколько раз. Руки должны быть полностью расслабленными</a:t>
            </a:r>
            <a:r>
              <a:rPr lang="ru-RU" sz="2000" i="1" dirty="0" smtClean="0">
                <a:solidFill>
                  <a:srgbClr val="002060"/>
                </a:solidFill>
              </a:rPr>
              <a:t>.</a:t>
            </a:r>
          </a:p>
          <a:p>
            <a:pPr algn="just"/>
            <a:endParaRPr lang="ru-RU" sz="2000" i="1" dirty="0" smtClean="0">
              <a:solidFill>
                <a:srgbClr val="002060"/>
              </a:solidFill>
            </a:endParaRPr>
          </a:p>
          <a:p>
            <a:pPr algn="ctr"/>
            <a:r>
              <a:rPr lang="ru-RU" sz="2000" b="1" i="1" dirty="0" smtClean="0">
                <a:solidFill>
                  <a:srgbClr val="002060"/>
                </a:solidFill>
              </a:rPr>
              <a:t>«Балерины и танцоры»</a:t>
            </a:r>
          </a:p>
          <a:p>
            <a:pPr algn="just"/>
            <a:r>
              <a:rPr lang="ru-RU" sz="2000" i="1" dirty="0">
                <a:solidFill>
                  <a:srgbClr val="002060"/>
                </a:solidFill>
              </a:rPr>
              <a:t>Цель: развитие равновесия и координации движений.</a:t>
            </a:r>
          </a:p>
          <a:p>
            <a:pPr algn="just"/>
            <a:r>
              <a:rPr lang="ru-RU" sz="2000" i="1" dirty="0">
                <a:solidFill>
                  <a:srgbClr val="002060"/>
                </a:solidFill>
              </a:rPr>
              <a:t>Игрок, стон на левой ноге, сгибает правую ногу. Отводит ее назад и захватывает носок правой рукой. Левая держится за спинку стула. Выигрывает игрок, выполнивший задание лучше всех.</a:t>
            </a:r>
          </a:p>
        </p:txBody>
      </p:sp>
    </p:spTree>
    <p:extLst>
      <p:ext uri="{BB962C8B-B14F-4D97-AF65-F5344CB8AC3E}">
        <p14:creationId xmlns:p14="http://schemas.microsoft.com/office/powerpoint/2010/main" val="2710422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9572" y="458956"/>
            <a:ext cx="7704856" cy="5940088"/>
          </a:xfrm>
          <a:prstGeom prst="rect">
            <a:avLst/>
          </a:prstGeom>
          <a:noFill/>
        </p:spPr>
        <p:txBody>
          <a:bodyPr wrap="square" rtlCol="0">
            <a:spAutoFit/>
          </a:bodyPr>
          <a:lstStyle/>
          <a:p>
            <a:pPr algn="ctr"/>
            <a:r>
              <a:rPr lang="ru-RU" sz="2000" b="1" i="1" dirty="0" smtClean="0">
                <a:solidFill>
                  <a:srgbClr val="002060"/>
                </a:solidFill>
              </a:rPr>
              <a:t>«Мост через реку»</a:t>
            </a:r>
          </a:p>
          <a:p>
            <a:pPr algn="just"/>
            <a:r>
              <a:rPr lang="ru-RU" sz="2000" i="1" dirty="0">
                <a:solidFill>
                  <a:srgbClr val="002060"/>
                </a:solidFill>
              </a:rPr>
              <a:t>Цель:  укрепление мышц конечностей и </a:t>
            </a:r>
            <a:r>
              <a:rPr lang="ru-RU" sz="2000" i="1" dirty="0" smtClean="0">
                <a:solidFill>
                  <a:srgbClr val="002060"/>
                </a:solidFill>
              </a:rPr>
              <a:t>туловища; развитие </a:t>
            </a:r>
            <a:r>
              <a:rPr lang="ru-RU" sz="2000" i="1" dirty="0">
                <a:solidFill>
                  <a:srgbClr val="002060"/>
                </a:solidFill>
              </a:rPr>
              <a:t>скорости и координации </a:t>
            </a:r>
            <a:r>
              <a:rPr lang="ru-RU" sz="2000" i="1" dirty="0" smtClean="0">
                <a:solidFill>
                  <a:srgbClr val="002060"/>
                </a:solidFill>
              </a:rPr>
              <a:t>движений.</a:t>
            </a:r>
          </a:p>
          <a:p>
            <a:pPr algn="just"/>
            <a:r>
              <a:rPr lang="ru-RU" sz="2000" i="1" dirty="0">
                <a:solidFill>
                  <a:srgbClr val="002060"/>
                </a:solidFill>
              </a:rPr>
              <a:t>Сесть на пол, ноги вытянуть, опереться на ладони за туловищем. Прогибаясь вперед и вверх, подтянуть таз, опираясь на пятки и кисти рук (мостик). Вернуться, а исходное положение встать на четвереньки, пробежать 5 м. Снова встать на мостик и так до конца зала</a:t>
            </a:r>
            <a:r>
              <a:rPr lang="ru-RU" sz="2000" i="1" dirty="0" smtClean="0">
                <a:solidFill>
                  <a:srgbClr val="002060"/>
                </a:solidFill>
              </a:rPr>
              <a:t>.</a:t>
            </a:r>
          </a:p>
          <a:p>
            <a:pPr algn="ctr"/>
            <a:r>
              <a:rPr lang="ru-RU" sz="2000" b="1" i="1" dirty="0">
                <a:solidFill>
                  <a:srgbClr val="002060"/>
                </a:solidFill>
              </a:rPr>
              <a:t>«Веселый </a:t>
            </a:r>
            <a:r>
              <a:rPr lang="ru-RU" sz="2000" b="1" i="1" dirty="0" smtClean="0">
                <a:solidFill>
                  <a:srgbClr val="002060"/>
                </a:solidFill>
              </a:rPr>
              <a:t>мячик»</a:t>
            </a:r>
          </a:p>
          <a:p>
            <a:pPr algn="just"/>
            <a:r>
              <a:rPr lang="ru-RU" sz="2000" i="1" dirty="0">
                <a:solidFill>
                  <a:srgbClr val="002060"/>
                </a:solidFill>
              </a:rPr>
              <a:t>Цель: формирование правильной </a:t>
            </a:r>
            <a:r>
              <a:rPr lang="ru-RU" sz="2000" i="1" dirty="0" smtClean="0">
                <a:solidFill>
                  <a:srgbClr val="002060"/>
                </a:solidFill>
              </a:rPr>
              <a:t>осанки; развитие </a:t>
            </a:r>
            <a:r>
              <a:rPr lang="ru-RU" sz="2000" i="1" dirty="0">
                <a:solidFill>
                  <a:srgbClr val="002060"/>
                </a:solidFill>
              </a:rPr>
              <a:t>внимания, быстроты реакции</a:t>
            </a:r>
            <a:r>
              <a:rPr lang="ru-RU" sz="2000" i="1" dirty="0" smtClean="0">
                <a:solidFill>
                  <a:srgbClr val="002060"/>
                </a:solidFill>
              </a:rPr>
              <a:t>.</a:t>
            </a:r>
          </a:p>
          <a:p>
            <a:pPr algn="just"/>
            <a:r>
              <a:rPr lang="ru-RU" sz="2000" i="1" dirty="0">
                <a:solidFill>
                  <a:srgbClr val="002060"/>
                </a:solidFill>
              </a:rPr>
              <a:t>Игроки стоят или сидят на стульях на расстоянии I м друг от друга. Вместе с ведущим ударяют мячом о пол и ловят одной рукой под </a:t>
            </a:r>
            <a:r>
              <a:rPr lang="ru-RU" sz="2000" i="1" dirty="0" smtClean="0">
                <a:solidFill>
                  <a:srgbClr val="002060"/>
                </a:solidFill>
              </a:rPr>
              <a:t>стихотворение: Мой </a:t>
            </a:r>
            <a:r>
              <a:rPr lang="ru-RU" sz="2000" i="1" dirty="0">
                <a:solidFill>
                  <a:srgbClr val="002060"/>
                </a:solidFill>
              </a:rPr>
              <a:t>веселый, звонкий </a:t>
            </a:r>
            <a:r>
              <a:rPr lang="ru-RU" sz="2000" i="1" dirty="0" smtClean="0">
                <a:solidFill>
                  <a:srgbClr val="002060"/>
                </a:solidFill>
              </a:rPr>
              <a:t>мяч, Ты </a:t>
            </a:r>
            <a:r>
              <a:rPr lang="ru-RU" sz="2000" i="1" dirty="0">
                <a:solidFill>
                  <a:srgbClr val="002060"/>
                </a:solidFill>
              </a:rPr>
              <a:t>куда пустился </a:t>
            </a:r>
            <a:r>
              <a:rPr lang="ru-RU" sz="2000" i="1" dirty="0" smtClean="0">
                <a:solidFill>
                  <a:srgbClr val="002060"/>
                </a:solidFill>
              </a:rPr>
              <a:t>вскачь? Красный</a:t>
            </a:r>
            <a:r>
              <a:rPr lang="ru-RU" sz="2000" i="1" dirty="0">
                <a:solidFill>
                  <a:srgbClr val="002060"/>
                </a:solidFill>
              </a:rPr>
              <a:t>, желтый, </a:t>
            </a:r>
            <a:r>
              <a:rPr lang="ru-RU" sz="2000" i="1" dirty="0" smtClean="0">
                <a:solidFill>
                  <a:srgbClr val="002060"/>
                </a:solidFill>
              </a:rPr>
              <a:t>голубой, Не </a:t>
            </a:r>
            <a:r>
              <a:rPr lang="ru-RU" sz="2000" i="1" dirty="0">
                <a:solidFill>
                  <a:srgbClr val="002060"/>
                </a:solidFill>
              </a:rPr>
              <a:t>угнаться за тобой.</a:t>
            </a:r>
          </a:p>
          <a:p>
            <a:pPr algn="just"/>
            <a:r>
              <a:rPr lang="ru-RU" sz="2000" i="1" dirty="0" smtClean="0">
                <a:solidFill>
                  <a:srgbClr val="002060"/>
                </a:solidFill>
              </a:rPr>
              <a:t>Затем </a:t>
            </a:r>
            <a:r>
              <a:rPr lang="ru-RU" sz="2000" i="1" dirty="0">
                <a:solidFill>
                  <a:srgbClr val="002060"/>
                </a:solidFill>
              </a:rPr>
              <a:t>игроки перекидывают мячи друг другу по кругу. У кого мяч упал, тот выбывает из игры. Остальные начинают игру заново. Играют 2-3 раза.</a:t>
            </a:r>
          </a:p>
        </p:txBody>
      </p:sp>
    </p:spTree>
    <p:extLst>
      <p:ext uri="{BB962C8B-B14F-4D97-AF65-F5344CB8AC3E}">
        <p14:creationId xmlns:p14="http://schemas.microsoft.com/office/powerpoint/2010/main" val="2966607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2" y="476672"/>
            <a:ext cx="7632848" cy="5324535"/>
          </a:xfrm>
          <a:prstGeom prst="rect">
            <a:avLst/>
          </a:prstGeom>
          <a:noFill/>
        </p:spPr>
        <p:txBody>
          <a:bodyPr wrap="square" rtlCol="0">
            <a:spAutoFit/>
          </a:bodyPr>
          <a:lstStyle/>
          <a:p>
            <a:pPr algn="ctr"/>
            <a:r>
              <a:rPr lang="ru-RU" sz="2000" b="1" i="1" dirty="0" smtClean="0">
                <a:solidFill>
                  <a:srgbClr val="002060"/>
                </a:solidFill>
              </a:rPr>
              <a:t>«Поймай комара»</a:t>
            </a:r>
          </a:p>
          <a:p>
            <a:pPr algn="just"/>
            <a:r>
              <a:rPr lang="ru-RU" sz="2000" i="1" dirty="0">
                <a:solidFill>
                  <a:srgbClr val="002060"/>
                </a:solidFill>
              </a:rPr>
              <a:t>Цель: развитие быстроты реакции, </a:t>
            </a:r>
            <a:r>
              <a:rPr lang="ru-RU" sz="2000" i="1" dirty="0" smtClean="0">
                <a:solidFill>
                  <a:srgbClr val="002060"/>
                </a:solidFill>
              </a:rPr>
              <a:t>внимания; формирование </a:t>
            </a:r>
            <a:r>
              <a:rPr lang="ru-RU" sz="2000" i="1" dirty="0">
                <a:solidFill>
                  <a:srgbClr val="002060"/>
                </a:solidFill>
              </a:rPr>
              <a:t>правильной </a:t>
            </a:r>
            <a:r>
              <a:rPr lang="ru-RU" sz="2000" i="1" dirty="0" smtClean="0">
                <a:solidFill>
                  <a:srgbClr val="002060"/>
                </a:solidFill>
              </a:rPr>
              <a:t>осанки.</a:t>
            </a:r>
          </a:p>
          <a:p>
            <a:pPr algn="just"/>
            <a:r>
              <a:rPr lang="ru-RU" sz="2000" i="1" dirty="0">
                <a:solidFill>
                  <a:srgbClr val="002060"/>
                </a:solidFill>
              </a:rPr>
              <a:t>Игроки становятся в круг лицом к центру на расстоянии вытянутой руки друг от друга. Ведущий находится в середине круга. В руках у него прут длиной 1-1,5 с привязанным на шнуре «комаром» из бумаги или ткани. Ведущий кружит шнур с «комаром» немного выше голов играющих. Когда «комар» пролетает! над головой, игроки подпрыгивают, стараются поймать его обеими рукам. </a:t>
            </a:r>
            <a:endParaRPr lang="ru-RU" sz="2000" i="1" dirty="0" smtClean="0">
              <a:solidFill>
                <a:srgbClr val="002060"/>
              </a:solidFill>
            </a:endParaRPr>
          </a:p>
          <a:p>
            <a:pPr algn="just"/>
            <a:endParaRPr lang="ru-RU" sz="2000" i="1" dirty="0">
              <a:solidFill>
                <a:srgbClr val="002060"/>
              </a:solidFill>
            </a:endParaRPr>
          </a:p>
          <a:p>
            <a:pPr algn="just"/>
            <a:r>
              <a:rPr lang="ru-RU" sz="2000" b="1" i="1" dirty="0">
                <a:solidFill>
                  <a:srgbClr val="002060"/>
                </a:solidFill>
              </a:rPr>
              <a:t> «Сосёнки», «Ходим боком», «Паучки и птицы</a:t>
            </a:r>
            <a:r>
              <a:rPr lang="ru-RU" sz="2000" b="1" i="1" dirty="0" smtClean="0">
                <a:solidFill>
                  <a:srgbClr val="002060"/>
                </a:solidFill>
              </a:rPr>
              <a:t>», «</a:t>
            </a:r>
            <a:r>
              <a:rPr lang="ru-RU" sz="2000" b="1" i="1" dirty="0">
                <a:solidFill>
                  <a:srgbClr val="002060"/>
                </a:solidFill>
              </a:rPr>
              <a:t>Солдатики и куклы», «Футбол», «Гуляющие черепахи</a:t>
            </a:r>
            <a:r>
              <a:rPr lang="ru-RU" sz="2000" b="1" i="1" dirty="0" smtClean="0">
                <a:solidFill>
                  <a:srgbClr val="002060"/>
                </a:solidFill>
              </a:rPr>
              <a:t>», «</a:t>
            </a:r>
            <a:r>
              <a:rPr lang="ru-RU" sz="2000" b="1" i="1" dirty="0">
                <a:solidFill>
                  <a:srgbClr val="002060"/>
                </a:solidFill>
              </a:rPr>
              <a:t>Что у нас на ножках?», «По-турецки мы сидели», «Ежики и лиса», «Займи дом», «Гимнастика для ёжика», «Река, берег, парус», «Спрыгни в воду», «Поднять паруса», «Живое кольцо», «Перейди через реку», «Роботы», «Зайцы в огороде».</a:t>
            </a:r>
          </a:p>
        </p:txBody>
      </p:sp>
    </p:spTree>
    <p:extLst>
      <p:ext uri="{BB962C8B-B14F-4D97-AF65-F5344CB8AC3E}">
        <p14:creationId xmlns:p14="http://schemas.microsoft.com/office/powerpoint/2010/main" val="111422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404664"/>
            <a:ext cx="7632848" cy="6555641"/>
          </a:xfrm>
          <a:prstGeom prst="rect">
            <a:avLst/>
          </a:prstGeom>
          <a:noFill/>
        </p:spPr>
        <p:txBody>
          <a:bodyPr wrap="square" rtlCol="0">
            <a:spAutoFit/>
          </a:bodyPr>
          <a:lstStyle/>
          <a:p>
            <a:pPr algn="ctr"/>
            <a:r>
              <a:rPr lang="ru-RU" sz="2000" b="1" i="1" dirty="0" smtClean="0">
                <a:solidFill>
                  <a:srgbClr val="002060"/>
                </a:solidFill>
              </a:rPr>
              <a:t>Игры на профилактику и коррекцию плоскостопия</a:t>
            </a:r>
          </a:p>
          <a:p>
            <a:pPr algn="ctr"/>
            <a:r>
              <a:rPr lang="ru-RU" sz="2000" b="1" i="1" dirty="0" smtClean="0">
                <a:solidFill>
                  <a:srgbClr val="002060"/>
                </a:solidFill>
              </a:rPr>
              <a:t>«Ловкие ноги»</a:t>
            </a:r>
          </a:p>
          <a:p>
            <a:pPr algn="just"/>
            <a:r>
              <a:rPr lang="ru-RU" sz="2000" i="1" dirty="0">
                <a:solidFill>
                  <a:srgbClr val="002060"/>
                </a:solidFill>
              </a:rPr>
              <a:t>Цель: укрепление связочно-мышечного аппарата голени и </a:t>
            </a:r>
            <a:r>
              <a:rPr lang="ru-RU" sz="2000" i="1" dirty="0" smtClean="0">
                <a:solidFill>
                  <a:srgbClr val="002060"/>
                </a:solidFill>
              </a:rPr>
              <a:t>стопы.</a:t>
            </a:r>
          </a:p>
          <a:p>
            <a:pPr algn="just"/>
            <a:r>
              <a:rPr lang="ru-RU" sz="2000" i="1" dirty="0">
                <a:solidFill>
                  <a:srgbClr val="002060"/>
                </a:solidFill>
              </a:rPr>
              <a:t>Дети сидят на полу, на ковре, руки за туловищем, кистями опираются о ковер. Между широко расставленными ногами палка. У ее конца справа носовой платок. Нужно взять его пальцами правой ноги и перенести к левой, не задев палки. После этого правую ногу перевести в исходное положение. Потом взять платок пальцами левой ноги и перенести его вправо от палки. Повторять 2—4 раза, последние два раза перенести обе ноги с платком вправо и влево. Выигрывает тот, кто сделал упражнение, не задев платком палки</a:t>
            </a:r>
            <a:r>
              <a:rPr lang="ru-RU" sz="2000" i="1" dirty="0" smtClean="0">
                <a:solidFill>
                  <a:srgbClr val="002060"/>
                </a:solidFill>
              </a:rPr>
              <a:t>.</a:t>
            </a:r>
          </a:p>
          <a:p>
            <a:pPr algn="ctr"/>
            <a:r>
              <a:rPr lang="ru-RU" sz="2000" b="1" i="1" dirty="0" smtClean="0">
                <a:solidFill>
                  <a:srgbClr val="002060"/>
                </a:solidFill>
              </a:rPr>
              <a:t>«Кто вперёд»</a:t>
            </a:r>
          </a:p>
          <a:p>
            <a:pPr algn="just"/>
            <a:r>
              <a:rPr lang="ru-RU" sz="2000" i="1" dirty="0">
                <a:solidFill>
                  <a:srgbClr val="002060"/>
                </a:solidFill>
              </a:rPr>
              <a:t>Цель: укрепление связочно-мышечного аппарата стоп</a:t>
            </a:r>
            <a:r>
              <a:rPr lang="ru-RU" sz="2000" i="1" dirty="0" smtClean="0">
                <a:solidFill>
                  <a:srgbClr val="002060"/>
                </a:solidFill>
              </a:rPr>
              <a:t>.</a:t>
            </a:r>
          </a:p>
          <a:p>
            <a:pPr algn="just"/>
            <a:r>
              <a:rPr lang="ru-RU" sz="2000" i="1" dirty="0">
                <a:solidFill>
                  <a:srgbClr val="002060"/>
                </a:solidFill>
              </a:rPr>
              <a:t>Игроки сидят на стульчиках (стульях), под правой ступней — простынка. По сигналу ведущего игроки начинают пальцами правой ноги подбирать простынку. Затем то же делают левой ногой. Игроки, наиболее успешно выполнившие эту задачу, соревнуются между собой.</a:t>
            </a:r>
          </a:p>
          <a:p>
            <a:pPr algn="just"/>
            <a:endParaRPr lang="ru-RU" sz="2000" i="1" dirty="0">
              <a:solidFill>
                <a:srgbClr val="002060"/>
              </a:solidFill>
            </a:endParaRPr>
          </a:p>
          <a:p>
            <a:pPr algn="just"/>
            <a:endParaRPr lang="ru-RU" sz="2000" i="1" dirty="0">
              <a:solidFill>
                <a:srgbClr val="002060"/>
              </a:solidFill>
            </a:endParaRPr>
          </a:p>
        </p:txBody>
      </p:sp>
    </p:spTree>
    <p:extLst>
      <p:ext uri="{BB962C8B-B14F-4D97-AF65-F5344CB8AC3E}">
        <p14:creationId xmlns:p14="http://schemas.microsoft.com/office/powerpoint/2010/main" val="288757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9572" y="766732"/>
            <a:ext cx="7704856" cy="5324535"/>
          </a:xfrm>
          <a:prstGeom prst="rect">
            <a:avLst/>
          </a:prstGeom>
          <a:noFill/>
        </p:spPr>
        <p:txBody>
          <a:bodyPr wrap="square" rtlCol="0">
            <a:spAutoFit/>
          </a:bodyPr>
          <a:lstStyle/>
          <a:p>
            <a:pPr algn="ctr"/>
            <a:r>
              <a:rPr lang="ru-RU" sz="2000" b="1" i="1" dirty="0" smtClean="0">
                <a:solidFill>
                  <a:srgbClr val="002060"/>
                </a:solidFill>
              </a:rPr>
              <a:t>«Прыгалки»</a:t>
            </a:r>
          </a:p>
          <a:p>
            <a:pPr algn="just"/>
            <a:r>
              <a:rPr lang="ru-RU" sz="2000" i="1" dirty="0" smtClean="0">
                <a:solidFill>
                  <a:srgbClr val="002060"/>
                </a:solidFill>
              </a:rPr>
              <a:t>Цель</a:t>
            </a:r>
            <a:r>
              <a:rPr lang="ru-RU" sz="2000" i="1" dirty="0">
                <a:solidFill>
                  <a:srgbClr val="002060"/>
                </a:solidFill>
              </a:rPr>
              <a:t>: развитие ловкости, координации </a:t>
            </a:r>
            <a:r>
              <a:rPr lang="ru-RU" sz="2000" i="1" dirty="0" smtClean="0">
                <a:solidFill>
                  <a:srgbClr val="002060"/>
                </a:solidFill>
              </a:rPr>
              <a:t>движений; укрепление </a:t>
            </a:r>
            <a:r>
              <a:rPr lang="ru-RU" sz="2000" i="1" dirty="0">
                <a:solidFill>
                  <a:srgbClr val="002060"/>
                </a:solidFill>
              </a:rPr>
              <a:t>мышечно-связочного аппарата </a:t>
            </a:r>
            <a:r>
              <a:rPr lang="ru-RU" sz="2000" i="1" dirty="0" smtClean="0">
                <a:solidFill>
                  <a:srgbClr val="002060"/>
                </a:solidFill>
              </a:rPr>
              <a:t>стоп.</a:t>
            </a:r>
          </a:p>
          <a:p>
            <a:pPr algn="just"/>
            <a:r>
              <a:rPr lang="ru-RU" sz="2000" i="1" dirty="0">
                <a:solidFill>
                  <a:srgbClr val="002060"/>
                </a:solidFill>
              </a:rPr>
              <a:t>Игроки по очереди вращают скакалку вперед, прыгая с одной ноги на другую. Туловище нужно держать прямо, носки оттянуть. Продолжительность скачков следует постепенно увеличивать. Выигрывает тот, кто сделает больше скачков</a:t>
            </a:r>
            <a:r>
              <a:rPr lang="ru-RU" sz="2000" i="1" dirty="0" smtClean="0">
                <a:solidFill>
                  <a:srgbClr val="002060"/>
                </a:solidFill>
              </a:rPr>
              <a:t>.</a:t>
            </a:r>
          </a:p>
          <a:p>
            <a:pPr algn="ctr"/>
            <a:r>
              <a:rPr lang="ru-RU" sz="2000" b="1" i="1" dirty="0" smtClean="0">
                <a:solidFill>
                  <a:srgbClr val="002060"/>
                </a:solidFill>
              </a:rPr>
              <a:t>«Не сядь в лужу»</a:t>
            </a:r>
          </a:p>
          <a:p>
            <a:pPr algn="just"/>
            <a:r>
              <a:rPr lang="ru-RU" sz="2000" i="1" dirty="0">
                <a:solidFill>
                  <a:srgbClr val="002060"/>
                </a:solidFill>
              </a:rPr>
              <a:t>Цель</a:t>
            </a:r>
            <a:r>
              <a:rPr lang="ru-RU" sz="2000" i="1" dirty="0" smtClean="0">
                <a:solidFill>
                  <a:srgbClr val="002060"/>
                </a:solidFill>
              </a:rPr>
              <a:t>: развитие </a:t>
            </a:r>
            <a:r>
              <a:rPr lang="ru-RU" sz="2000" i="1" dirty="0">
                <a:solidFill>
                  <a:srgbClr val="002060"/>
                </a:solidFill>
              </a:rPr>
              <a:t>ловкости, координации </a:t>
            </a:r>
            <a:r>
              <a:rPr lang="ru-RU" sz="2000" i="1" dirty="0" smtClean="0">
                <a:solidFill>
                  <a:srgbClr val="002060"/>
                </a:solidFill>
              </a:rPr>
              <a:t>движении; укрепление </a:t>
            </a:r>
            <a:r>
              <a:rPr lang="ru-RU" sz="2000" i="1" dirty="0">
                <a:solidFill>
                  <a:srgbClr val="002060"/>
                </a:solidFill>
              </a:rPr>
              <a:t>мышечно-связочного аппарата стоп. </a:t>
            </a:r>
            <a:endParaRPr lang="ru-RU" sz="2000" i="1" dirty="0" smtClean="0">
              <a:solidFill>
                <a:srgbClr val="002060"/>
              </a:solidFill>
            </a:endParaRPr>
          </a:p>
          <a:p>
            <a:pPr algn="just"/>
            <a:r>
              <a:rPr lang="ru-RU" sz="2000" i="1" dirty="0">
                <a:solidFill>
                  <a:srgbClr val="002060"/>
                </a:solidFill>
              </a:rPr>
              <a:t>Играющих можно разделить на четыре команды. Каждая команда подходит к длинной скакалке, которую крутит ведущий с кем-нибудь из игроков. Играющие по очереди прыгают, пока не собьются, но не дольше 20—30 секунд. Более ловкие игроки могут прыгать парами, держась за руки. Закончив игру, игроки вместе с ведущим подсчитывают, в какой команде больше детей, не зацепивших скакалку.</a:t>
            </a:r>
          </a:p>
        </p:txBody>
      </p:sp>
    </p:spTree>
    <p:extLst>
      <p:ext uri="{BB962C8B-B14F-4D97-AF65-F5344CB8AC3E}">
        <p14:creationId xmlns:p14="http://schemas.microsoft.com/office/powerpoint/2010/main" val="726638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2" y="476672"/>
            <a:ext cx="7344816" cy="6247864"/>
          </a:xfrm>
          <a:prstGeom prst="rect">
            <a:avLst/>
          </a:prstGeom>
          <a:noFill/>
        </p:spPr>
        <p:txBody>
          <a:bodyPr wrap="square" rtlCol="0">
            <a:spAutoFit/>
          </a:bodyPr>
          <a:lstStyle/>
          <a:p>
            <a:pPr algn="ctr"/>
            <a:r>
              <a:rPr lang="ru-RU" sz="2000" b="1" i="1" dirty="0">
                <a:solidFill>
                  <a:srgbClr val="002060"/>
                </a:solidFill>
              </a:rPr>
              <a:t>«Цветы и </a:t>
            </a:r>
            <a:r>
              <a:rPr lang="ru-RU" sz="2000" b="1" i="1" dirty="0" smtClean="0">
                <a:solidFill>
                  <a:srgbClr val="002060"/>
                </a:solidFill>
              </a:rPr>
              <a:t>бабочки»</a:t>
            </a:r>
          </a:p>
          <a:p>
            <a:pPr algn="just"/>
            <a:r>
              <a:rPr lang="ru-RU" sz="2000" i="1" dirty="0">
                <a:solidFill>
                  <a:srgbClr val="002060"/>
                </a:solidFill>
              </a:rPr>
              <a:t>Цель: укреплять мышцы и связки стопы и голени; формировать своды </a:t>
            </a:r>
            <a:r>
              <a:rPr lang="ru-RU" sz="2000" i="1" dirty="0" smtClean="0">
                <a:solidFill>
                  <a:srgbClr val="002060"/>
                </a:solidFill>
              </a:rPr>
              <a:t>стопы.</a:t>
            </a:r>
          </a:p>
          <a:p>
            <a:pPr algn="just"/>
            <a:r>
              <a:rPr lang="ru-RU" sz="2000" i="1" dirty="0">
                <a:solidFill>
                  <a:srgbClr val="002060"/>
                </a:solidFill>
              </a:rPr>
              <a:t>На площадке с интервалом 1м расположены обручи малого диаметра – «цветы». Дети – «бабочки» - встают на край обруча с опорой об пол пятками и пальцами так, чтобы край обруча был точно под серединой стопы. Под музыку (сигнал для начала бега) они начинают на носках по площадке между обручами, взмахивая рук имитируют движения крыльев бабочек, кружатся, танцуют. Внезапно музыка обрывается, «бабочки» садятся на «цветы» - встают на край любого близлежащего обруча и приседают</a:t>
            </a:r>
            <a:r>
              <a:rPr lang="ru-RU" sz="2000" i="1" dirty="0" smtClean="0">
                <a:solidFill>
                  <a:srgbClr val="002060"/>
                </a:solidFill>
              </a:rPr>
              <a:t>.</a:t>
            </a:r>
          </a:p>
          <a:p>
            <a:pPr algn="just"/>
            <a:r>
              <a:rPr lang="ru-RU" sz="2000" b="1" i="1" dirty="0">
                <a:solidFill>
                  <a:srgbClr val="002060"/>
                </a:solidFill>
              </a:rPr>
              <a:t>«Подарки», «Через ручеек», «Паучки», «Петух», «Дружные ножки», «Тетя Свинка», «Резвый мешочек», «Великаны и гномы</a:t>
            </a:r>
            <a:r>
              <a:rPr lang="ru-RU" sz="2000" b="1" i="1" dirty="0" smtClean="0">
                <a:solidFill>
                  <a:srgbClr val="002060"/>
                </a:solidFill>
              </a:rPr>
              <a:t>», «</a:t>
            </a:r>
            <a:r>
              <a:rPr lang="ru-RU" sz="2000" b="1" i="1" dirty="0">
                <a:solidFill>
                  <a:srgbClr val="002060"/>
                </a:solidFill>
              </a:rPr>
              <a:t>Каракатица», «Эскадрон ребят прыгучих</a:t>
            </a:r>
            <a:r>
              <a:rPr lang="ru-RU" sz="2000" b="1" i="1" dirty="0" smtClean="0">
                <a:solidFill>
                  <a:srgbClr val="002060"/>
                </a:solidFill>
              </a:rPr>
              <a:t>», «</a:t>
            </a:r>
            <a:r>
              <a:rPr lang="ru-RU" sz="2000" b="1" i="1" dirty="0">
                <a:solidFill>
                  <a:srgbClr val="002060"/>
                </a:solidFill>
              </a:rPr>
              <a:t>Дружные пальчики», Волшебные круги», «Медуза</a:t>
            </a:r>
            <a:r>
              <a:rPr lang="ru-RU" sz="2000" b="1" i="1" dirty="0" smtClean="0">
                <a:solidFill>
                  <a:srgbClr val="002060"/>
                </a:solidFill>
              </a:rPr>
              <a:t>», «</a:t>
            </a:r>
            <a:r>
              <a:rPr lang="ru-RU" sz="2000" b="1" i="1" dirty="0">
                <a:solidFill>
                  <a:srgbClr val="002060"/>
                </a:solidFill>
              </a:rPr>
              <a:t>Старый велосипед», «Маленькие пингвинчики</a:t>
            </a:r>
            <a:r>
              <a:rPr lang="ru-RU" sz="2000" b="1" i="1" dirty="0" smtClean="0">
                <a:solidFill>
                  <a:srgbClr val="002060"/>
                </a:solidFill>
              </a:rPr>
              <a:t>», «</a:t>
            </a:r>
            <a:r>
              <a:rPr lang="ru-RU" sz="2000" b="1" i="1" dirty="0">
                <a:solidFill>
                  <a:srgbClr val="002060"/>
                </a:solidFill>
              </a:rPr>
              <a:t>Трудолюбивая гусеница», «Загрузи машину», «Стирка</a:t>
            </a:r>
            <a:r>
              <a:rPr lang="ru-RU" sz="2000" b="1" i="1" dirty="0" smtClean="0">
                <a:solidFill>
                  <a:srgbClr val="002060"/>
                </a:solidFill>
              </a:rPr>
              <a:t>», «</a:t>
            </a:r>
            <a:r>
              <a:rPr lang="ru-RU" sz="2000" b="1" i="1" dirty="0">
                <a:solidFill>
                  <a:srgbClr val="002060"/>
                </a:solidFill>
              </a:rPr>
              <a:t>Нарисуй картину», «Кач-кач», «Поймай комара</a:t>
            </a:r>
            <a:r>
              <a:rPr lang="ru-RU" sz="2000" b="1" i="1" dirty="0" smtClean="0">
                <a:solidFill>
                  <a:srgbClr val="002060"/>
                </a:solidFill>
              </a:rPr>
              <a:t>», «</a:t>
            </a:r>
            <a:r>
              <a:rPr lang="ru-RU" sz="2000" b="1" i="1" dirty="0">
                <a:solidFill>
                  <a:srgbClr val="002060"/>
                </a:solidFill>
              </a:rPr>
              <a:t>Послушный мячик», «Ванька-встанька».</a:t>
            </a:r>
          </a:p>
        </p:txBody>
      </p:sp>
    </p:spTree>
    <p:extLst>
      <p:ext uri="{BB962C8B-B14F-4D97-AF65-F5344CB8AC3E}">
        <p14:creationId xmlns:p14="http://schemas.microsoft.com/office/powerpoint/2010/main" val="1593209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01705" y="764704"/>
            <a:ext cx="7128792" cy="5016758"/>
          </a:xfrm>
          <a:prstGeom prst="rect">
            <a:avLst/>
          </a:prstGeom>
          <a:noFill/>
        </p:spPr>
        <p:txBody>
          <a:bodyPr wrap="square" rtlCol="0">
            <a:spAutoFit/>
          </a:bodyPr>
          <a:lstStyle/>
          <a:p>
            <a:pPr algn="ctr"/>
            <a:r>
              <a:rPr lang="ru-RU" sz="2000" b="1" i="1" dirty="0" smtClean="0">
                <a:solidFill>
                  <a:srgbClr val="002060"/>
                </a:solidFill>
              </a:rPr>
              <a:t>Игры на профилактику и коррекцию нарушения зрения</a:t>
            </a:r>
          </a:p>
          <a:p>
            <a:pPr algn="ctr"/>
            <a:r>
              <a:rPr lang="ru-RU" sz="2000" b="1" i="1" dirty="0" smtClean="0">
                <a:solidFill>
                  <a:srgbClr val="002060"/>
                </a:solidFill>
              </a:rPr>
              <a:t>«Жмурки»</a:t>
            </a:r>
          </a:p>
          <a:p>
            <a:pPr algn="just"/>
            <a:r>
              <a:rPr lang="ru-RU" sz="2000" i="1" dirty="0" smtClean="0">
                <a:solidFill>
                  <a:srgbClr val="002060"/>
                </a:solidFill>
              </a:rPr>
              <a:t>Цель</a:t>
            </a:r>
            <a:r>
              <a:rPr lang="ru-RU" sz="2000" i="1" dirty="0">
                <a:solidFill>
                  <a:srgbClr val="002060"/>
                </a:solidFill>
              </a:rPr>
              <a:t>: </a:t>
            </a:r>
            <a:r>
              <a:rPr lang="ru-RU" sz="2000" i="1" dirty="0" smtClean="0">
                <a:solidFill>
                  <a:srgbClr val="002060"/>
                </a:solidFill>
              </a:rPr>
              <a:t>снять утомление, улучшить кровообращение, </a:t>
            </a:r>
            <a:r>
              <a:rPr lang="ru-RU" sz="2000" i="1" dirty="0">
                <a:solidFill>
                  <a:srgbClr val="002060"/>
                </a:solidFill>
              </a:rPr>
              <a:t>расслабление мышц глаза</a:t>
            </a:r>
            <a:r>
              <a:rPr lang="ru-RU" sz="2000" i="1" dirty="0" smtClean="0">
                <a:solidFill>
                  <a:srgbClr val="002060"/>
                </a:solidFill>
              </a:rPr>
              <a:t>.</a:t>
            </a:r>
          </a:p>
          <a:p>
            <a:pPr algn="just"/>
            <a:r>
              <a:rPr lang="ru-RU" sz="2000" i="1" dirty="0">
                <a:solidFill>
                  <a:srgbClr val="002060"/>
                </a:solidFill>
              </a:rPr>
              <a:t>На доске стоят маленькие игрушки или цветные фишки. Дети зажмуриваются на счёт 1-4. </a:t>
            </a:r>
            <a:r>
              <a:rPr lang="ru-RU" sz="2000" i="1" dirty="0" smtClean="0">
                <a:solidFill>
                  <a:srgbClr val="002060"/>
                </a:solidFill>
              </a:rPr>
              <a:t>За </a:t>
            </a:r>
            <a:r>
              <a:rPr lang="ru-RU" sz="2000" i="1" dirty="0">
                <a:solidFill>
                  <a:srgbClr val="002060"/>
                </a:solidFill>
              </a:rPr>
              <a:t>это время ведущий изменяет расположение предметов на доске. Открыв глаза, дети пытаются определить произошедшие </a:t>
            </a:r>
            <a:r>
              <a:rPr lang="ru-RU" sz="2000" i="1" dirty="0" smtClean="0">
                <a:solidFill>
                  <a:srgbClr val="002060"/>
                </a:solidFill>
              </a:rPr>
              <a:t>изменения. Повторить  </a:t>
            </a:r>
            <a:r>
              <a:rPr lang="ru-RU" sz="2000" i="1" dirty="0">
                <a:solidFill>
                  <a:srgbClr val="002060"/>
                </a:solidFill>
              </a:rPr>
              <a:t>4-5 раз</a:t>
            </a:r>
            <a:r>
              <a:rPr lang="ru-RU" sz="2000" i="1" dirty="0" smtClean="0">
                <a:solidFill>
                  <a:srgbClr val="002060"/>
                </a:solidFill>
              </a:rPr>
              <a:t>.</a:t>
            </a:r>
          </a:p>
          <a:p>
            <a:pPr algn="ctr"/>
            <a:endParaRPr lang="ru-RU" sz="2000" b="1" i="1" dirty="0" smtClean="0">
              <a:solidFill>
                <a:srgbClr val="002060"/>
              </a:solidFill>
            </a:endParaRPr>
          </a:p>
          <a:p>
            <a:pPr algn="ctr"/>
            <a:r>
              <a:rPr lang="ru-RU" sz="2000" b="1" i="1" dirty="0" smtClean="0">
                <a:solidFill>
                  <a:srgbClr val="002060"/>
                </a:solidFill>
              </a:rPr>
              <a:t>«Далеко-близко»</a:t>
            </a:r>
          </a:p>
          <a:p>
            <a:pPr algn="just"/>
            <a:r>
              <a:rPr lang="ru-RU" sz="2000" i="1" dirty="0" smtClean="0">
                <a:solidFill>
                  <a:srgbClr val="002060"/>
                </a:solidFill>
              </a:rPr>
              <a:t>Цель</a:t>
            </a:r>
            <a:r>
              <a:rPr lang="ru-RU" sz="2000" i="1" dirty="0">
                <a:solidFill>
                  <a:srgbClr val="002060"/>
                </a:solidFill>
              </a:rPr>
              <a:t>: </a:t>
            </a:r>
            <a:r>
              <a:rPr lang="ru-RU" sz="2000" i="1" dirty="0" smtClean="0">
                <a:solidFill>
                  <a:srgbClr val="002060"/>
                </a:solidFill>
              </a:rPr>
              <a:t>укрепление </a:t>
            </a:r>
            <a:r>
              <a:rPr lang="ru-RU" sz="2000" i="1" dirty="0">
                <a:solidFill>
                  <a:srgbClr val="002060"/>
                </a:solidFill>
              </a:rPr>
              <a:t>мышц </a:t>
            </a:r>
            <a:r>
              <a:rPr lang="ru-RU" sz="2000" i="1" dirty="0" smtClean="0">
                <a:solidFill>
                  <a:srgbClr val="002060"/>
                </a:solidFill>
              </a:rPr>
              <a:t>глаза.</a:t>
            </a:r>
          </a:p>
          <a:p>
            <a:pPr algn="just"/>
            <a:r>
              <a:rPr lang="ru-RU" sz="2000" i="1" dirty="0">
                <a:solidFill>
                  <a:srgbClr val="002060"/>
                </a:solidFill>
              </a:rPr>
              <a:t>Дети смотрят в окно. Педагог называет в </a:t>
            </a:r>
            <a:r>
              <a:rPr lang="ru-RU" sz="2000" i="1" dirty="0" smtClean="0">
                <a:solidFill>
                  <a:srgbClr val="002060"/>
                </a:solidFill>
              </a:rPr>
              <a:t>начале предмет, </a:t>
            </a:r>
            <a:r>
              <a:rPr lang="ru-RU" sz="2000" i="1" dirty="0">
                <a:solidFill>
                  <a:srgbClr val="002060"/>
                </a:solidFill>
              </a:rPr>
              <a:t>находящийся </a:t>
            </a:r>
            <a:r>
              <a:rPr lang="ru-RU" sz="2000" i="1" dirty="0" smtClean="0">
                <a:solidFill>
                  <a:srgbClr val="002060"/>
                </a:solidFill>
              </a:rPr>
              <a:t>далеко, </a:t>
            </a:r>
            <a:r>
              <a:rPr lang="ru-RU" sz="2000" i="1" dirty="0">
                <a:solidFill>
                  <a:srgbClr val="002060"/>
                </a:solidFill>
              </a:rPr>
              <a:t>а через 2-3 сек. – близко расположенный. Дети должны быстро отыскать глазами предметы, которые называет </a:t>
            </a:r>
            <a:r>
              <a:rPr lang="ru-RU" sz="2000" i="1" dirty="0" smtClean="0">
                <a:solidFill>
                  <a:srgbClr val="002060"/>
                </a:solidFill>
              </a:rPr>
              <a:t>ведущий. Повторить  </a:t>
            </a:r>
            <a:r>
              <a:rPr lang="ru-RU" sz="2000" i="1" dirty="0">
                <a:solidFill>
                  <a:srgbClr val="002060"/>
                </a:solidFill>
              </a:rPr>
              <a:t>6-8 раз.</a:t>
            </a:r>
          </a:p>
        </p:txBody>
      </p:sp>
    </p:spTree>
    <p:extLst>
      <p:ext uri="{BB962C8B-B14F-4D97-AF65-F5344CB8AC3E}">
        <p14:creationId xmlns:p14="http://schemas.microsoft.com/office/powerpoint/2010/main" val="1853643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2" y="764704"/>
            <a:ext cx="7200800" cy="5016758"/>
          </a:xfrm>
          <a:prstGeom prst="rect">
            <a:avLst/>
          </a:prstGeom>
          <a:noFill/>
        </p:spPr>
        <p:txBody>
          <a:bodyPr wrap="square" rtlCol="0">
            <a:spAutoFit/>
          </a:bodyPr>
          <a:lstStyle/>
          <a:p>
            <a:pPr algn="ctr"/>
            <a:r>
              <a:rPr lang="ru-RU" sz="2000" b="1" i="1" dirty="0">
                <a:solidFill>
                  <a:srgbClr val="002060"/>
                </a:solidFill>
              </a:rPr>
              <a:t>«</a:t>
            </a:r>
            <a:r>
              <a:rPr lang="ru-RU" sz="2000" b="1" i="1" dirty="0" smtClean="0">
                <a:solidFill>
                  <a:srgbClr val="002060"/>
                </a:solidFill>
              </a:rPr>
              <a:t>Бегунки»</a:t>
            </a:r>
          </a:p>
          <a:p>
            <a:pPr algn="just"/>
            <a:r>
              <a:rPr lang="ru-RU" sz="2000" i="1" dirty="0">
                <a:solidFill>
                  <a:srgbClr val="002060"/>
                </a:solidFill>
              </a:rPr>
              <a:t>Цель: </a:t>
            </a:r>
            <a:r>
              <a:rPr lang="ru-RU" sz="2000" i="1" dirty="0" smtClean="0">
                <a:solidFill>
                  <a:srgbClr val="002060"/>
                </a:solidFill>
              </a:rPr>
              <a:t>снятие </a:t>
            </a:r>
            <a:r>
              <a:rPr lang="ru-RU" sz="2000" i="1" dirty="0">
                <a:solidFill>
                  <a:srgbClr val="002060"/>
                </a:solidFill>
              </a:rPr>
              <a:t>напряжения </a:t>
            </a:r>
            <a:r>
              <a:rPr lang="ru-RU" sz="2000" i="1" dirty="0" smtClean="0">
                <a:solidFill>
                  <a:srgbClr val="002060"/>
                </a:solidFill>
              </a:rPr>
              <a:t> </a:t>
            </a:r>
            <a:r>
              <a:rPr lang="ru-RU" sz="2000" i="1" dirty="0">
                <a:solidFill>
                  <a:srgbClr val="002060"/>
                </a:solidFill>
              </a:rPr>
              <a:t>и профилактика заболеваний глаз</a:t>
            </a:r>
            <a:r>
              <a:rPr lang="ru-RU" sz="2000" i="1" dirty="0" smtClean="0">
                <a:solidFill>
                  <a:srgbClr val="002060"/>
                </a:solidFill>
              </a:rPr>
              <a:t>.</a:t>
            </a:r>
          </a:p>
          <a:p>
            <a:pPr algn="just"/>
            <a:r>
              <a:rPr lang="ru-RU" sz="2000" i="1" dirty="0">
                <a:solidFill>
                  <a:srgbClr val="002060"/>
                </a:solidFill>
              </a:rPr>
              <a:t>Во весь лист ватмана проводится волнистая линия, в начале которой изображается какая-либо цветная фигура, например, кораблик. Лист ватмана располагается на стене, противоположной от стоящего ребёнка. Проследить глазами, как кораблик будет плыть по заданной траектории. Траектория, по которой дети бегают глазами, может быть в виде овала, восьмёрки, зигзага, спирали. Толщина линии 1 см</a:t>
            </a:r>
            <a:r>
              <a:rPr lang="ru-RU" sz="2000" i="1" dirty="0" smtClean="0">
                <a:solidFill>
                  <a:srgbClr val="002060"/>
                </a:solidFill>
              </a:rPr>
              <a:t>.</a:t>
            </a:r>
          </a:p>
          <a:p>
            <a:pPr algn="ctr"/>
            <a:r>
              <a:rPr lang="ru-RU" sz="2000" b="1" i="1" dirty="0" smtClean="0">
                <a:solidFill>
                  <a:srgbClr val="002060"/>
                </a:solidFill>
              </a:rPr>
              <a:t>«Найди сказку»</a:t>
            </a:r>
          </a:p>
          <a:p>
            <a:pPr algn="just"/>
            <a:r>
              <a:rPr lang="ru-RU" sz="2000" i="1" dirty="0" smtClean="0">
                <a:solidFill>
                  <a:srgbClr val="002060"/>
                </a:solidFill>
              </a:rPr>
              <a:t>Цель: способствовать расслаблению мышц глаза.</a:t>
            </a:r>
          </a:p>
          <a:p>
            <a:pPr algn="just"/>
            <a:r>
              <a:rPr lang="ru-RU" sz="2000" i="1" dirty="0">
                <a:solidFill>
                  <a:srgbClr val="002060"/>
                </a:solidFill>
              </a:rPr>
              <a:t> На трёх стенах комнаты прикрепляются яркие картинки со сказочными сюжетами. Величина каждой картинки – альбомный лист (А4). Стоящий у четвёртой стены ребёнок, поворачивая голову, переводит взгляд и попеременно рассматривает рисунки.</a:t>
            </a:r>
          </a:p>
        </p:txBody>
      </p:sp>
    </p:spTree>
    <p:extLst>
      <p:ext uri="{BB962C8B-B14F-4D97-AF65-F5344CB8AC3E}">
        <p14:creationId xmlns:p14="http://schemas.microsoft.com/office/powerpoint/2010/main" val="3684168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2" y="908720"/>
            <a:ext cx="7344816" cy="4093428"/>
          </a:xfrm>
          <a:prstGeom prst="rect">
            <a:avLst/>
          </a:prstGeom>
          <a:noFill/>
        </p:spPr>
        <p:txBody>
          <a:bodyPr wrap="square" rtlCol="0">
            <a:spAutoFit/>
          </a:bodyPr>
          <a:lstStyle/>
          <a:p>
            <a:pPr algn="ctr"/>
            <a:r>
              <a:rPr lang="ru-RU" sz="2000" b="1" i="1" dirty="0">
                <a:solidFill>
                  <a:srgbClr val="002060"/>
                </a:solidFill>
              </a:rPr>
              <a:t>«Крылья </a:t>
            </a:r>
            <a:r>
              <a:rPr lang="ru-RU" sz="2000" b="1" i="1" dirty="0" smtClean="0">
                <a:solidFill>
                  <a:srgbClr val="002060"/>
                </a:solidFill>
              </a:rPr>
              <a:t>бабочки»</a:t>
            </a:r>
          </a:p>
          <a:p>
            <a:pPr algn="just"/>
            <a:r>
              <a:rPr lang="ru-RU" sz="2000" i="1" dirty="0">
                <a:solidFill>
                  <a:srgbClr val="002060"/>
                </a:solidFill>
              </a:rPr>
              <a:t>Цель: улучшение циркуляции крови в </a:t>
            </a:r>
            <a:r>
              <a:rPr lang="ru-RU" sz="2000" i="1" dirty="0" smtClean="0">
                <a:solidFill>
                  <a:srgbClr val="002060"/>
                </a:solidFill>
              </a:rPr>
              <a:t>глазах.</a:t>
            </a:r>
          </a:p>
          <a:p>
            <a:pPr algn="just"/>
            <a:r>
              <a:rPr lang="ru-RU" sz="2000" i="1" dirty="0">
                <a:solidFill>
                  <a:srgbClr val="002060"/>
                </a:solidFill>
              </a:rPr>
              <a:t>Пусть ребенок представит, что его ресницы – это крылья бабочки. Чтобы бабочка летала, она должна быстро-быстро махать своими крылышками, то есть ребенок должен интенсивно моргать. Пусть один «полет» продолжается в течение 10 секунд, затем позвольте глазам 5-10 секунд отдохнуть и повторите упражнение еще один-два раза. </a:t>
            </a:r>
            <a:endParaRPr lang="ru-RU" sz="2000" i="1" dirty="0" smtClean="0">
              <a:solidFill>
                <a:srgbClr val="002060"/>
              </a:solidFill>
            </a:endParaRPr>
          </a:p>
          <a:p>
            <a:pPr algn="just"/>
            <a:endParaRPr lang="ru-RU" sz="2000" i="1" dirty="0">
              <a:solidFill>
                <a:srgbClr val="002060"/>
              </a:solidFill>
            </a:endParaRPr>
          </a:p>
          <a:p>
            <a:pPr algn="just"/>
            <a:r>
              <a:rPr lang="ru-RU" sz="2000" b="1" i="1" dirty="0">
                <a:solidFill>
                  <a:srgbClr val="002060"/>
                </a:solidFill>
              </a:rPr>
              <a:t> «Мой щенок», «Белка и дятел», «Стрекоза», «Угадай-ка», «Тренировка», «Мой весёлый звонкий мяч», «Дождик», «Осень», «Листочки», «Ёлка», «Овощи», «По морям, по волнам».</a:t>
            </a:r>
            <a:endParaRPr lang="ru-RU" sz="2000" b="1" i="1" dirty="0">
              <a:solidFill>
                <a:srgbClr val="002060"/>
              </a:solidFill>
            </a:endParaRPr>
          </a:p>
        </p:txBody>
      </p:sp>
    </p:spTree>
    <p:extLst>
      <p:ext uri="{BB962C8B-B14F-4D97-AF65-F5344CB8AC3E}">
        <p14:creationId xmlns:p14="http://schemas.microsoft.com/office/powerpoint/2010/main" val="226031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9433" y="764704"/>
            <a:ext cx="7560840" cy="2800767"/>
          </a:xfrm>
          <a:prstGeom prst="rect">
            <a:avLst/>
          </a:prstGeom>
          <a:noFill/>
        </p:spPr>
        <p:txBody>
          <a:bodyPr wrap="square" rtlCol="0">
            <a:spAutoFit/>
          </a:bodyPr>
          <a:lstStyle/>
          <a:p>
            <a:pPr algn="ctr"/>
            <a:r>
              <a:rPr lang="ru-RU" sz="2800" i="1" dirty="0" smtClean="0">
                <a:solidFill>
                  <a:srgbClr val="002060"/>
                </a:solidFill>
              </a:rPr>
              <a:t>Цель:</a:t>
            </a:r>
          </a:p>
          <a:p>
            <a:pPr algn="ctr"/>
            <a:endParaRPr lang="ru-RU" sz="2800" i="1" dirty="0" smtClean="0">
              <a:solidFill>
                <a:srgbClr val="002060"/>
              </a:solidFill>
            </a:endParaRPr>
          </a:p>
          <a:p>
            <a:pPr algn="just"/>
            <a:r>
              <a:rPr lang="ru-RU" sz="2400" i="1" dirty="0" smtClean="0">
                <a:solidFill>
                  <a:srgbClr val="002060"/>
                </a:solidFill>
              </a:rPr>
              <a:t>Сохранение, восстановление и укрепление здоровья детей;</a:t>
            </a:r>
          </a:p>
          <a:p>
            <a:pPr algn="just"/>
            <a:endParaRPr lang="ru-RU" sz="2400" i="1" dirty="0" smtClean="0">
              <a:solidFill>
                <a:srgbClr val="002060"/>
              </a:solidFill>
            </a:endParaRPr>
          </a:p>
          <a:p>
            <a:pPr algn="just"/>
            <a:r>
              <a:rPr lang="ru-RU" sz="2400" i="1" dirty="0" smtClean="0">
                <a:solidFill>
                  <a:srgbClr val="002060"/>
                </a:solidFill>
              </a:rPr>
              <a:t>Формирование ценностного отношения к своему здоровью.</a:t>
            </a:r>
            <a:endParaRPr lang="ru-RU" sz="2400" i="1" dirty="0">
              <a:solidFill>
                <a:srgbClr val="002060"/>
              </a:solidFill>
            </a:endParaRPr>
          </a:p>
        </p:txBody>
      </p:sp>
    </p:spTree>
    <p:extLst>
      <p:ext uri="{BB962C8B-B14F-4D97-AF65-F5344CB8AC3E}">
        <p14:creationId xmlns:p14="http://schemas.microsoft.com/office/powerpoint/2010/main" val="1706566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2564904"/>
            <a:ext cx="6552728" cy="769441"/>
          </a:xfrm>
          <a:prstGeom prst="rect">
            <a:avLst/>
          </a:prstGeom>
          <a:noFill/>
        </p:spPr>
        <p:txBody>
          <a:bodyPr wrap="square" rtlCol="0">
            <a:spAutoFit/>
          </a:bodyPr>
          <a:lstStyle/>
          <a:p>
            <a:pPr algn="ctr"/>
            <a:r>
              <a:rPr lang="ru-RU" sz="4400" i="1" dirty="0" smtClean="0">
                <a:solidFill>
                  <a:srgbClr val="002060"/>
                </a:solidFill>
              </a:rPr>
              <a:t>Спасибо за внимание!</a:t>
            </a:r>
            <a:endParaRPr lang="ru-RU" sz="4400" i="1" dirty="0">
              <a:solidFill>
                <a:srgbClr val="002060"/>
              </a:solidFill>
            </a:endParaRPr>
          </a:p>
        </p:txBody>
      </p:sp>
    </p:spTree>
    <p:extLst>
      <p:ext uri="{BB962C8B-B14F-4D97-AF65-F5344CB8AC3E}">
        <p14:creationId xmlns:p14="http://schemas.microsoft.com/office/powerpoint/2010/main" val="3203936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3483" y="692696"/>
            <a:ext cx="7344816" cy="5016758"/>
          </a:xfrm>
          <a:prstGeom prst="rect">
            <a:avLst/>
          </a:prstGeom>
          <a:noFill/>
        </p:spPr>
        <p:txBody>
          <a:bodyPr wrap="square" rtlCol="0">
            <a:spAutoFit/>
          </a:bodyPr>
          <a:lstStyle/>
          <a:p>
            <a:pPr algn="ctr"/>
            <a:r>
              <a:rPr lang="ru-RU" sz="2800" i="1" dirty="0" smtClean="0">
                <a:solidFill>
                  <a:srgbClr val="002060"/>
                </a:solidFill>
              </a:rPr>
              <a:t>Задачи:</a:t>
            </a:r>
          </a:p>
          <a:p>
            <a:pPr algn="just"/>
            <a:r>
              <a:rPr lang="ru-RU" sz="2800" i="1" dirty="0" smtClean="0">
                <a:solidFill>
                  <a:srgbClr val="002060"/>
                </a:solidFill>
              </a:rPr>
              <a:t> </a:t>
            </a:r>
            <a:r>
              <a:rPr lang="ru-RU" sz="2400" i="1" dirty="0" smtClean="0">
                <a:solidFill>
                  <a:srgbClr val="002060"/>
                </a:solidFill>
              </a:rPr>
              <a:t>Оказывать общеукрепляющее воздействие на организм ребенка;</a:t>
            </a:r>
          </a:p>
          <a:p>
            <a:pPr algn="just"/>
            <a:endParaRPr lang="ru-RU" sz="2400" i="1" dirty="0" smtClean="0">
              <a:solidFill>
                <a:srgbClr val="002060"/>
              </a:solidFill>
            </a:endParaRPr>
          </a:p>
          <a:p>
            <a:pPr algn="just"/>
            <a:r>
              <a:rPr lang="ru-RU" sz="2400" i="1" dirty="0" smtClean="0">
                <a:solidFill>
                  <a:srgbClr val="002060"/>
                </a:solidFill>
              </a:rPr>
              <a:t>Осуществлять своевременную коррекцию имеющегося патологического и предпатологического состояния;</a:t>
            </a:r>
          </a:p>
          <a:p>
            <a:pPr algn="just"/>
            <a:endParaRPr lang="ru-RU" sz="2400" i="1" dirty="0" smtClean="0">
              <a:solidFill>
                <a:srgbClr val="002060"/>
              </a:solidFill>
            </a:endParaRPr>
          </a:p>
          <a:p>
            <a:pPr algn="just"/>
            <a:r>
              <a:rPr lang="ru-RU" sz="2400" i="1" dirty="0" smtClean="0">
                <a:solidFill>
                  <a:srgbClr val="002060"/>
                </a:solidFill>
              </a:rPr>
              <a:t>Формировать и закреплять навыки правильной осанки, дыхания, укреплять мышечный корсет и своды стопы;</a:t>
            </a:r>
          </a:p>
          <a:p>
            <a:pPr algn="just"/>
            <a:endParaRPr lang="ru-RU" sz="2400" i="1" dirty="0" smtClean="0">
              <a:solidFill>
                <a:srgbClr val="002060"/>
              </a:solidFill>
            </a:endParaRPr>
          </a:p>
          <a:p>
            <a:pPr algn="just"/>
            <a:r>
              <a:rPr lang="ru-RU" sz="2400" i="1" dirty="0" smtClean="0">
                <a:solidFill>
                  <a:srgbClr val="002060"/>
                </a:solidFill>
              </a:rPr>
              <a:t>Повышать сопротивляемость организма.</a:t>
            </a:r>
            <a:endParaRPr lang="ru-RU" sz="2400" i="1" dirty="0">
              <a:solidFill>
                <a:srgbClr val="002060"/>
              </a:solidFill>
            </a:endParaRPr>
          </a:p>
        </p:txBody>
      </p:sp>
    </p:spTree>
    <p:extLst>
      <p:ext uri="{BB962C8B-B14F-4D97-AF65-F5344CB8AC3E}">
        <p14:creationId xmlns:p14="http://schemas.microsoft.com/office/powerpoint/2010/main" val="2889687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58984" y="548680"/>
            <a:ext cx="7013416" cy="4647426"/>
          </a:xfrm>
          <a:prstGeom prst="rect">
            <a:avLst/>
          </a:prstGeom>
          <a:noFill/>
        </p:spPr>
        <p:txBody>
          <a:bodyPr wrap="square" rtlCol="0">
            <a:spAutoFit/>
          </a:bodyPr>
          <a:lstStyle/>
          <a:p>
            <a:pPr algn="ctr"/>
            <a:r>
              <a:rPr lang="ru-RU" sz="2800" i="1" dirty="0" smtClean="0">
                <a:solidFill>
                  <a:srgbClr val="002060"/>
                </a:solidFill>
              </a:rPr>
              <a:t>Направления оздоровительных игр</a:t>
            </a:r>
          </a:p>
          <a:p>
            <a:pPr algn="ctr"/>
            <a:endParaRPr lang="ru-RU" sz="2800" i="1" dirty="0" smtClean="0">
              <a:solidFill>
                <a:srgbClr val="002060"/>
              </a:solidFill>
            </a:endParaRPr>
          </a:p>
          <a:p>
            <a:pPr marL="457200" indent="-457200" algn="just">
              <a:buFont typeface="Arial" panose="020B0604020202020204" pitchFamily="34" charset="0"/>
              <a:buChar char="•"/>
            </a:pPr>
            <a:r>
              <a:rPr lang="ru-RU" sz="2400" i="1" dirty="0" smtClean="0">
                <a:solidFill>
                  <a:srgbClr val="002060"/>
                </a:solidFill>
              </a:rPr>
              <a:t>Укрепление психического здоровья;</a:t>
            </a:r>
          </a:p>
          <a:p>
            <a:pPr marL="457200" indent="-457200" algn="just">
              <a:buFont typeface="Arial" panose="020B0604020202020204" pitchFamily="34" charset="0"/>
              <a:buChar char="•"/>
            </a:pPr>
            <a:endParaRPr lang="ru-RU" sz="2400" i="1" dirty="0" smtClean="0">
              <a:solidFill>
                <a:srgbClr val="002060"/>
              </a:solidFill>
            </a:endParaRPr>
          </a:p>
          <a:p>
            <a:pPr marL="457200" indent="-457200" algn="just">
              <a:buFont typeface="Arial" panose="020B0604020202020204" pitchFamily="34" charset="0"/>
              <a:buChar char="•"/>
            </a:pPr>
            <a:r>
              <a:rPr lang="ru-RU" sz="2400" i="1" dirty="0" smtClean="0">
                <a:solidFill>
                  <a:srgbClr val="002060"/>
                </a:solidFill>
              </a:rPr>
              <a:t>Профилактика заболеваний верхних дыхательных путей;</a:t>
            </a:r>
          </a:p>
          <a:p>
            <a:pPr marL="457200" indent="-457200" algn="just">
              <a:buFont typeface="Arial" panose="020B0604020202020204" pitchFamily="34" charset="0"/>
              <a:buChar char="•"/>
            </a:pPr>
            <a:endParaRPr lang="ru-RU" sz="2400" i="1" dirty="0" smtClean="0">
              <a:solidFill>
                <a:srgbClr val="002060"/>
              </a:solidFill>
            </a:endParaRPr>
          </a:p>
          <a:p>
            <a:pPr marL="457200" indent="-457200" algn="just">
              <a:buFont typeface="Arial" panose="020B0604020202020204" pitchFamily="34" charset="0"/>
              <a:buChar char="•"/>
            </a:pPr>
            <a:r>
              <a:rPr lang="ru-RU" sz="2400" i="1" dirty="0">
                <a:solidFill>
                  <a:srgbClr val="002060"/>
                </a:solidFill>
              </a:rPr>
              <a:t>Ф</a:t>
            </a:r>
            <a:r>
              <a:rPr lang="ru-RU" sz="2400" i="1" dirty="0" smtClean="0">
                <a:solidFill>
                  <a:srgbClr val="002060"/>
                </a:solidFill>
              </a:rPr>
              <a:t>ормирование правильной осанки;</a:t>
            </a:r>
          </a:p>
          <a:p>
            <a:pPr marL="457200" indent="-457200" algn="just">
              <a:buFont typeface="Arial" panose="020B0604020202020204" pitchFamily="34" charset="0"/>
              <a:buChar char="•"/>
            </a:pPr>
            <a:endParaRPr lang="ru-RU" sz="2400" i="1" dirty="0" smtClean="0">
              <a:solidFill>
                <a:srgbClr val="002060"/>
              </a:solidFill>
            </a:endParaRPr>
          </a:p>
          <a:p>
            <a:pPr marL="457200" indent="-457200" algn="just">
              <a:buFont typeface="Arial" panose="020B0604020202020204" pitchFamily="34" charset="0"/>
              <a:buChar char="•"/>
            </a:pPr>
            <a:r>
              <a:rPr lang="ru-RU" sz="2400" i="1" dirty="0" smtClean="0">
                <a:solidFill>
                  <a:srgbClr val="002060"/>
                </a:solidFill>
              </a:rPr>
              <a:t>Профилактика и коррекция плоскостопия;</a:t>
            </a:r>
          </a:p>
          <a:p>
            <a:pPr marL="457200" indent="-457200" algn="just">
              <a:buFont typeface="Arial" panose="020B0604020202020204" pitchFamily="34" charset="0"/>
              <a:buChar char="•"/>
            </a:pPr>
            <a:endParaRPr lang="ru-RU" sz="2400" i="1" dirty="0" smtClean="0">
              <a:solidFill>
                <a:srgbClr val="002060"/>
              </a:solidFill>
            </a:endParaRPr>
          </a:p>
          <a:p>
            <a:pPr marL="457200" indent="-457200" algn="just">
              <a:buFont typeface="Arial" panose="020B0604020202020204" pitchFamily="34" charset="0"/>
              <a:buChar char="•"/>
            </a:pPr>
            <a:r>
              <a:rPr lang="ru-RU" sz="2400" i="1" dirty="0" smtClean="0">
                <a:solidFill>
                  <a:srgbClr val="002060"/>
                </a:solidFill>
              </a:rPr>
              <a:t>Профилактика </a:t>
            </a:r>
            <a:r>
              <a:rPr lang="ru-RU" sz="2400" i="1" dirty="0">
                <a:solidFill>
                  <a:srgbClr val="002060"/>
                </a:solidFill>
              </a:rPr>
              <a:t>и </a:t>
            </a:r>
            <a:r>
              <a:rPr lang="ru-RU" sz="2400" i="1" dirty="0" err="1" smtClean="0">
                <a:solidFill>
                  <a:srgbClr val="002060"/>
                </a:solidFill>
              </a:rPr>
              <a:t>коррекциюянарушения</a:t>
            </a:r>
            <a:r>
              <a:rPr lang="ru-RU" sz="2400" i="1" dirty="0" smtClean="0">
                <a:solidFill>
                  <a:srgbClr val="002060"/>
                </a:solidFill>
              </a:rPr>
              <a:t> </a:t>
            </a:r>
            <a:r>
              <a:rPr lang="ru-RU" sz="2400" i="1" dirty="0">
                <a:solidFill>
                  <a:srgbClr val="002060"/>
                </a:solidFill>
              </a:rPr>
              <a:t>зрения</a:t>
            </a:r>
            <a:endParaRPr lang="ru-RU" sz="2400" i="1" dirty="0">
              <a:solidFill>
                <a:srgbClr val="002060"/>
              </a:solidFill>
            </a:endParaRPr>
          </a:p>
        </p:txBody>
      </p:sp>
    </p:spTree>
    <p:extLst>
      <p:ext uri="{BB962C8B-B14F-4D97-AF65-F5344CB8AC3E}">
        <p14:creationId xmlns:p14="http://schemas.microsoft.com/office/powerpoint/2010/main" val="309268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620688"/>
            <a:ext cx="7272808" cy="5632311"/>
          </a:xfrm>
          <a:prstGeom prst="rect">
            <a:avLst/>
          </a:prstGeom>
          <a:noFill/>
        </p:spPr>
        <p:txBody>
          <a:bodyPr wrap="square" rtlCol="0">
            <a:spAutoFit/>
          </a:bodyPr>
          <a:lstStyle/>
          <a:p>
            <a:pPr algn="ctr"/>
            <a:r>
              <a:rPr lang="ru-RU" sz="2000" b="1" i="1" dirty="0" smtClean="0">
                <a:solidFill>
                  <a:srgbClr val="002060"/>
                </a:solidFill>
              </a:rPr>
              <a:t>Игры на укрепление психического здоровья</a:t>
            </a:r>
          </a:p>
          <a:p>
            <a:pPr algn="ctr"/>
            <a:r>
              <a:rPr lang="ru-RU" sz="2000" b="1" i="1" dirty="0" smtClean="0">
                <a:solidFill>
                  <a:srgbClr val="002060"/>
                </a:solidFill>
              </a:rPr>
              <a:t> «Цапля»</a:t>
            </a:r>
          </a:p>
          <a:p>
            <a:pPr algn="just"/>
            <a:r>
              <a:rPr lang="ru-RU" sz="2000" i="1" dirty="0" smtClean="0">
                <a:solidFill>
                  <a:srgbClr val="002060"/>
                </a:solidFill>
              </a:rPr>
              <a:t>Цель: тренировать вестибулярный аппарат, развивать способность концентрировать внимание, создать непринужденную обстановку в группе.</a:t>
            </a:r>
          </a:p>
          <a:p>
            <a:pPr algn="just"/>
            <a:r>
              <a:rPr lang="ru-RU" sz="2000" i="1" dirty="0" smtClean="0">
                <a:solidFill>
                  <a:srgbClr val="002060"/>
                </a:solidFill>
              </a:rPr>
              <a:t>Детям предлагается разуться и встать по сигналу в круг. Ведущий объявляет конкурс на лучшую цаплю. По сигналу дети должны правую ногу согнуть в колене, развернуть ее на 90 градусов по отношению у левой и прижать ступней к бедру левой ноги как можно выше. Руки на поясе. Глаза закрыты. Необходимо продержаться в этом положении как можно дольше.</a:t>
            </a:r>
          </a:p>
          <a:p>
            <a:pPr algn="ctr"/>
            <a:r>
              <a:rPr lang="ru-RU" sz="2000" b="1" i="1" dirty="0" smtClean="0">
                <a:solidFill>
                  <a:srgbClr val="002060"/>
                </a:solidFill>
              </a:rPr>
              <a:t>«Раки»</a:t>
            </a:r>
          </a:p>
          <a:p>
            <a:pPr algn="just"/>
            <a:r>
              <a:rPr lang="ru-RU" sz="2000" i="1" dirty="0" smtClean="0">
                <a:solidFill>
                  <a:srgbClr val="002060"/>
                </a:solidFill>
              </a:rPr>
              <a:t>Цель: способствовать общему психомоторному развитию.</a:t>
            </a:r>
          </a:p>
          <a:p>
            <a:pPr algn="just"/>
            <a:r>
              <a:rPr lang="ru-RU" sz="2000" i="1" dirty="0" smtClean="0">
                <a:solidFill>
                  <a:srgbClr val="002060"/>
                </a:solidFill>
              </a:rPr>
              <a:t>Дети встают на колени вдоль стартовой черты, повернувшись спиной к финишной черте. По сигналу движутся задом наперед, стараясь как можно скорее добраться до финиша, сохраняя прямолинейность движения.</a:t>
            </a:r>
            <a:endParaRPr lang="ru-RU" sz="2000" i="1" dirty="0">
              <a:solidFill>
                <a:srgbClr val="002060"/>
              </a:solidFill>
            </a:endParaRPr>
          </a:p>
        </p:txBody>
      </p:sp>
    </p:spTree>
    <p:extLst>
      <p:ext uri="{BB962C8B-B14F-4D97-AF65-F5344CB8AC3E}">
        <p14:creationId xmlns:p14="http://schemas.microsoft.com/office/powerpoint/2010/main" val="361902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636" y="458956"/>
            <a:ext cx="6552728" cy="5632311"/>
          </a:xfrm>
          <a:prstGeom prst="rect">
            <a:avLst/>
          </a:prstGeom>
          <a:noFill/>
        </p:spPr>
        <p:txBody>
          <a:bodyPr wrap="square" rtlCol="0">
            <a:spAutoFit/>
          </a:bodyPr>
          <a:lstStyle/>
          <a:p>
            <a:pPr algn="ctr"/>
            <a:r>
              <a:rPr lang="ru-RU" sz="2000" b="1" i="1" dirty="0" smtClean="0">
                <a:solidFill>
                  <a:srgbClr val="002060"/>
                </a:solidFill>
              </a:rPr>
              <a:t>«Послушный мячик»</a:t>
            </a:r>
          </a:p>
          <a:p>
            <a:pPr algn="just"/>
            <a:r>
              <a:rPr lang="ru-RU" sz="2000" i="1" dirty="0" smtClean="0">
                <a:solidFill>
                  <a:srgbClr val="002060"/>
                </a:solidFill>
              </a:rPr>
              <a:t>Цель: способствовать сплоченности детей.</a:t>
            </a:r>
          </a:p>
          <a:p>
            <a:pPr algn="just"/>
            <a:r>
              <a:rPr lang="ru-RU" sz="2000" i="1" dirty="0" smtClean="0">
                <a:solidFill>
                  <a:srgbClr val="002060"/>
                </a:solidFill>
              </a:rPr>
              <a:t>Дети встают в две шеренги. По сигналу перекатывают мяч (диаметром 8 см.) из своих ладошек, сложенных чашечкой в ладошки стоящему слева. Ни в коем случае нельзя передавать мяч по воздуху. Если кто передал мяч по воздуху или уронил его, выбывает из игры. Побеждает команда, в которой останется больше игроков.</a:t>
            </a:r>
          </a:p>
          <a:p>
            <a:pPr algn="ctr"/>
            <a:r>
              <a:rPr lang="ru-RU" sz="2000" b="1" i="1" dirty="0" smtClean="0">
                <a:solidFill>
                  <a:srgbClr val="002060"/>
                </a:solidFill>
              </a:rPr>
              <a:t>«Уши»</a:t>
            </a:r>
          </a:p>
          <a:p>
            <a:pPr algn="just"/>
            <a:r>
              <a:rPr lang="ru-RU" sz="2000" i="1" dirty="0" smtClean="0">
                <a:solidFill>
                  <a:srgbClr val="002060"/>
                </a:solidFill>
              </a:rPr>
              <a:t>Цель: воздействовать на весь организм через нервные окончания в ушных раковинах; развитие подвижности шейных суставов.</a:t>
            </a:r>
          </a:p>
          <a:p>
            <a:pPr algn="just"/>
            <a:r>
              <a:rPr lang="ru-RU" sz="2000" i="1" dirty="0" smtClean="0">
                <a:solidFill>
                  <a:srgbClr val="002060"/>
                </a:solidFill>
              </a:rPr>
              <a:t>Для выполнения этого упражнения нужно сесть на край стула. По сигналу дети наклоняют голову к плечам, по­очередно слева направо и справа налево. Наклоны выполняют­ся так, чтобы при каждом наклоне достать ухом до плеча. Упражнение выполняется 20 секунд</a:t>
            </a:r>
            <a:endParaRPr lang="ru-RU" sz="2000" i="1" dirty="0">
              <a:solidFill>
                <a:srgbClr val="002060"/>
              </a:solidFill>
            </a:endParaRPr>
          </a:p>
        </p:txBody>
      </p:sp>
    </p:spTree>
    <p:extLst>
      <p:ext uri="{BB962C8B-B14F-4D97-AF65-F5344CB8AC3E}">
        <p14:creationId xmlns:p14="http://schemas.microsoft.com/office/powerpoint/2010/main" val="1674877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692696"/>
            <a:ext cx="7488832" cy="4401205"/>
          </a:xfrm>
          <a:prstGeom prst="rect">
            <a:avLst/>
          </a:prstGeom>
          <a:noFill/>
        </p:spPr>
        <p:txBody>
          <a:bodyPr wrap="square" rtlCol="0">
            <a:spAutoFit/>
          </a:bodyPr>
          <a:lstStyle/>
          <a:p>
            <a:pPr algn="ctr"/>
            <a:r>
              <a:rPr lang="ru-RU" sz="2000" b="1" i="1" dirty="0" smtClean="0">
                <a:solidFill>
                  <a:srgbClr val="002060"/>
                </a:solidFill>
              </a:rPr>
              <a:t>«</a:t>
            </a:r>
            <a:r>
              <a:rPr lang="ru-RU" sz="2000" b="1" i="1" dirty="0">
                <a:solidFill>
                  <a:srgbClr val="002060"/>
                </a:solidFill>
              </a:rPr>
              <a:t>Бег в бумажном колпаке</a:t>
            </a:r>
            <a:r>
              <a:rPr lang="ru-RU" sz="2000" b="1" i="1" dirty="0" smtClean="0">
                <a:solidFill>
                  <a:srgbClr val="002060"/>
                </a:solidFill>
              </a:rPr>
              <a:t>»</a:t>
            </a:r>
          </a:p>
          <a:p>
            <a:pPr algn="just"/>
            <a:r>
              <a:rPr lang="ru-RU" sz="2000" i="1" dirty="0">
                <a:solidFill>
                  <a:srgbClr val="002060"/>
                </a:solidFill>
              </a:rPr>
              <a:t>Цель: </a:t>
            </a:r>
            <a:r>
              <a:rPr lang="ru-RU" sz="2000" i="1" dirty="0" smtClean="0">
                <a:solidFill>
                  <a:srgbClr val="002060"/>
                </a:solidFill>
              </a:rPr>
              <a:t>укреплять </a:t>
            </a:r>
            <a:r>
              <a:rPr lang="ru-RU" sz="2000" i="1" dirty="0">
                <a:solidFill>
                  <a:srgbClr val="002060"/>
                </a:solidFill>
              </a:rPr>
              <a:t>мышцы шеи, </a:t>
            </a:r>
            <a:r>
              <a:rPr lang="ru-RU" sz="2000" i="1" dirty="0" smtClean="0">
                <a:solidFill>
                  <a:srgbClr val="002060"/>
                </a:solidFill>
              </a:rPr>
              <a:t>развивать </a:t>
            </a:r>
            <a:r>
              <a:rPr lang="ru-RU" sz="2000" i="1" dirty="0">
                <a:solidFill>
                  <a:srgbClr val="002060"/>
                </a:solidFill>
              </a:rPr>
              <a:t>ловкость, </a:t>
            </a:r>
            <a:r>
              <a:rPr lang="ru-RU" sz="2000" i="1" dirty="0" smtClean="0">
                <a:solidFill>
                  <a:srgbClr val="002060"/>
                </a:solidFill>
              </a:rPr>
              <a:t>спо­собствовать </a:t>
            </a:r>
            <a:r>
              <a:rPr lang="ru-RU" sz="2000" i="1" dirty="0">
                <a:solidFill>
                  <a:srgbClr val="002060"/>
                </a:solidFill>
              </a:rPr>
              <a:t>развитию координационных механизмов нервной сис­темы.</a:t>
            </a:r>
            <a:endParaRPr lang="ru-RU" sz="2000" i="1" dirty="0" smtClean="0">
              <a:solidFill>
                <a:srgbClr val="002060"/>
              </a:solidFill>
            </a:endParaRPr>
          </a:p>
          <a:p>
            <a:pPr algn="just"/>
            <a:r>
              <a:rPr lang="ru-RU" sz="2000" i="1" dirty="0">
                <a:solidFill>
                  <a:srgbClr val="002060"/>
                </a:solidFill>
              </a:rPr>
              <a:t>По сигналу гонга дети встают в две команды. Каждый надевает на голову большой бумажный колпак или шапку. Шапка больше головы и бежать в ней будет непросто. По команде ведущего "Старт" дети бегут до финиша и обратно</a:t>
            </a:r>
            <a:r>
              <a:rPr lang="ru-RU" sz="2000" i="1" dirty="0" smtClean="0">
                <a:solidFill>
                  <a:srgbClr val="002060"/>
                </a:solidFill>
              </a:rPr>
              <a:t>.</a:t>
            </a:r>
          </a:p>
          <a:p>
            <a:pPr algn="just"/>
            <a:endParaRPr lang="ru-RU" sz="2000" i="1" dirty="0">
              <a:solidFill>
                <a:srgbClr val="002060"/>
              </a:solidFill>
            </a:endParaRPr>
          </a:p>
          <a:p>
            <a:pPr algn="just"/>
            <a:r>
              <a:rPr lang="ru-RU" sz="2000" b="1" i="1" dirty="0" smtClean="0">
                <a:solidFill>
                  <a:srgbClr val="002060"/>
                </a:solidFill>
              </a:rPr>
              <a:t>«Cкачки», </a:t>
            </a:r>
            <a:r>
              <a:rPr lang="ru-RU" sz="2000" b="1" i="1" dirty="0">
                <a:solidFill>
                  <a:srgbClr val="002060"/>
                </a:solidFill>
              </a:rPr>
              <a:t>«Парашютисты</a:t>
            </a:r>
            <a:r>
              <a:rPr lang="ru-RU" sz="2000" b="1" i="1" dirty="0" smtClean="0">
                <a:solidFill>
                  <a:srgbClr val="002060"/>
                </a:solidFill>
              </a:rPr>
              <a:t>», «</a:t>
            </a:r>
            <a:r>
              <a:rPr lang="ru-RU" sz="2000" b="1" i="1" dirty="0">
                <a:solidFill>
                  <a:srgbClr val="002060"/>
                </a:solidFill>
              </a:rPr>
              <a:t>Скоморохи», «Тачка», «Кошки», «Раки», «Великаны</a:t>
            </a:r>
            <a:r>
              <a:rPr lang="ru-RU" sz="2000" b="1" i="1" dirty="0" smtClean="0">
                <a:solidFill>
                  <a:srgbClr val="002060"/>
                </a:solidFill>
              </a:rPr>
              <a:t>», «</a:t>
            </a:r>
            <a:r>
              <a:rPr lang="ru-RU" sz="2000" b="1" i="1" dirty="0">
                <a:solidFill>
                  <a:srgbClr val="002060"/>
                </a:solidFill>
              </a:rPr>
              <a:t>Бег со связанными ногами», «Послушный мячик», «Многоножки», «Двуножки</a:t>
            </a:r>
            <a:r>
              <a:rPr lang="ru-RU" sz="2000" b="1" i="1" dirty="0" smtClean="0">
                <a:solidFill>
                  <a:srgbClr val="002060"/>
                </a:solidFill>
              </a:rPr>
              <a:t>», «</a:t>
            </a:r>
            <a:r>
              <a:rPr lang="ru-RU" sz="2000" b="1" i="1" dirty="0">
                <a:solidFill>
                  <a:srgbClr val="002060"/>
                </a:solidFill>
              </a:rPr>
              <a:t>Морские волны», «Ловим комаров», «Маленькое приведение», «Воздушный шарик</a:t>
            </a:r>
            <a:r>
              <a:rPr lang="ru-RU" sz="2000" b="1" i="1" dirty="0" smtClean="0">
                <a:solidFill>
                  <a:srgbClr val="002060"/>
                </a:solidFill>
              </a:rPr>
              <a:t>», «</a:t>
            </a:r>
            <a:r>
              <a:rPr lang="ru-RU" sz="2000" b="1" i="1" dirty="0">
                <a:solidFill>
                  <a:srgbClr val="002060"/>
                </a:solidFill>
              </a:rPr>
              <a:t>Корабль и ветер», «Петушиный бой».</a:t>
            </a:r>
          </a:p>
        </p:txBody>
      </p:sp>
    </p:spTree>
    <p:extLst>
      <p:ext uri="{BB962C8B-B14F-4D97-AF65-F5344CB8AC3E}">
        <p14:creationId xmlns:p14="http://schemas.microsoft.com/office/powerpoint/2010/main" val="110128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2711" y="404664"/>
            <a:ext cx="7776864" cy="6247864"/>
          </a:xfrm>
          <a:prstGeom prst="rect">
            <a:avLst/>
          </a:prstGeom>
          <a:noFill/>
        </p:spPr>
        <p:txBody>
          <a:bodyPr wrap="square" rtlCol="0">
            <a:spAutoFit/>
          </a:bodyPr>
          <a:lstStyle/>
          <a:p>
            <a:pPr algn="ctr"/>
            <a:r>
              <a:rPr lang="ru-RU" sz="2000" b="1" i="1" dirty="0" smtClean="0">
                <a:solidFill>
                  <a:srgbClr val="002060"/>
                </a:solidFill>
              </a:rPr>
              <a:t>Игры для профилактики заболеваний верхних дыхательных путей.</a:t>
            </a:r>
          </a:p>
          <a:p>
            <a:pPr algn="ctr"/>
            <a:r>
              <a:rPr lang="ru-RU" sz="2000" b="1" i="1" dirty="0">
                <a:solidFill>
                  <a:srgbClr val="002060"/>
                </a:solidFill>
              </a:rPr>
              <a:t>«Совушка - сова»</a:t>
            </a:r>
            <a:endParaRPr lang="ru-RU" sz="2000" b="1" i="1" dirty="0" smtClean="0">
              <a:solidFill>
                <a:srgbClr val="002060"/>
              </a:solidFill>
            </a:endParaRPr>
          </a:p>
          <a:p>
            <a:pPr algn="just"/>
            <a:r>
              <a:rPr lang="ru-RU" sz="2000" i="1" dirty="0" smtClean="0">
                <a:solidFill>
                  <a:srgbClr val="002060"/>
                </a:solidFill>
              </a:rPr>
              <a:t>Цель: развитие </a:t>
            </a:r>
            <a:r>
              <a:rPr lang="ru-RU" sz="2000" i="1" dirty="0">
                <a:solidFill>
                  <a:srgbClr val="002060"/>
                </a:solidFill>
              </a:rPr>
              <a:t>коррекции движения рук с дыхательными </a:t>
            </a:r>
            <a:r>
              <a:rPr lang="ru-RU" sz="2000" i="1" dirty="0" smtClean="0">
                <a:solidFill>
                  <a:srgbClr val="002060"/>
                </a:solidFill>
              </a:rPr>
              <a:t>движениями грудной </a:t>
            </a:r>
            <a:r>
              <a:rPr lang="ru-RU" sz="2000" i="1" dirty="0">
                <a:solidFill>
                  <a:srgbClr val="002060"/>
                </a:solidFill>
              </a:rPr>
              <a:t>клетки, улучшение функции дыхания (углубленный выдох</a:t>
            </a:r>
            <a:r>
              <a:rPr lang="ru-RU" sz="2000" i="1" dirty="0" smtClean="0">
                <a:solidFill>
                  <a:srgbClr val="002060"/>
                </a:solidFill>
              </a:rPr>
              <a:t>).</a:t>
            </a:r>
          </a:p>
          <a:p>
            <a:pPr algn="just"/>
            <a:r>
              <a:rPr lang="ru-RU" sz="2000" i="1" dirty="0">
                <a:solidFill>
                  <a:srgbClr val="002060"/>
                </a:solidFill>
              </a:rPr>
              <a:t>Дети садятся полукругом перед ведущим. По сигналу </a:t>
            </a:r>
            <a:r>
              <a:rPr lang="ru-RU" sz="2000" i="1" dirty="0" smtClean="0">
                <a:solidFill>
                  <a:srgbClr val="002060"/>
                </a:solidFill>
              </a:rPr>
              <a:t>ведущего «день</a:t>
            </a:r>
            <a:r>
              <a:rPr lang="ru-RU" sz="2000" i="1" dirty="0">
                <a:solidFill>
                  <a:srgbClr val="002060"/>
                </a:solidFill>
              </a:rPr>
              <a:t>» дети - «совы» медленно поворачивают головы влево и вправо. </a:t>
            </a:r>
            <a:r>
              <a:rPr lang="ru-RU" sz="2000" i="1" dirty="0" smtClean="0">
                <a:solidFill>
                  <a:srgbClr val="002060"/>
                </a:solidFill>
              </a:rPr>
              <a:t>По сигналу </a:t>
            </a:r>
            <a:r>
              <a:rPr lang="ru-RU" sz="2000" i="1" dirty="0">
                <a:solidFill>
                  <a:srgbClr val="002060"/>
                </a:solidFill>
              </a:rPr>
              <a:t>«ночь» дети смотрят вперед, взмахивают руками - «крыльями</a:t>
            </a:r>
            <a:r>
              <a:rPr lang="ru-RU" sz="2000" i="1" dirty="0" smtClean="0">
                <a:solidFill>
                  <a:srgbClr val="002060"/>
                </a:solidFill>
              </a:rPr>
              <a:t>». Опуская </a:t>
            </a:r>
            <a:r>
              <a:rPr lang="ru-RU" sz="2000" i="1" dirty="0">
                <a:solidFill>
                  <a:srgbClr val="002060"/>
                </a:solidFill>
              </a:rPr>
              <a:t>их вниз, протяжно, без напряжения произносят «ууффф</a:t>
            </a:r>
            <a:r>
              <a:rPr lang="ru-RU" sz="2000" i="1" dirty="0" smtClean="0">
                <a:solidFill>
                  <a:srgbClr val="002060"/>
                </a:solidFill>
              </a:rPr>
              <a:t>». Повторяют </a:t>
            </a:r>
            <a:r>
              <a:rPr lang="ru-RU" sz="2000" i="1" dirty="0">
                <a:solidFill>
                  <a:srgbClr val="002060"/>
                </a:solidFill>
              </a:rPr>
              <a:t>2—4 раза</a:t>
            </a:r>
            <a:r>
              <a:rPr lang="ru-RU" sz="2000" i="1" dirty="0" smtClean="0">
                <a:solidFill>
                  <a:srgbClr val="002060"/>
                </a:solidFill>
              </a:rPr>
              <a:t>.</a:t>
            </a:r>
          </a:p>
          <a:p>
            <a:pPr algn="ctr"/>
            <a:r>
              <a:rPr lang="ru-RU" sz="2000" b="1" i="1" dirty="0" smtClean="0">
                <a:solidFill>
                  <a:srgbClr val="002060"/>
                </a:solidFill>
              </a:rPr>
              <a:t>«Пинг-понговое ралли»</a:t>
            </a:r>
          </a:p>
          <a:p>
            <a:pPr algn="just"/>
            <a:r>
              <a:rPr lang="ru-RU" sz="2000" i="1" dirty="0" smtClean="0">
                <a:solidFill>
                  <a:srgbClr val="002060"/>
                </a:solidFill>
              </a:rPr>
              <a:t>Цель: </a:t>
            </a:r>
            <a:r>
              <a:rPr lang="ru-RU" sz="2000" i="1" dirty="0">
                <a:solidFill>
                  <a:srgbClr val="002060"/>
                </a:solidFill>
              </a:rPr>
              <a:t>укрепление круговой мышцы рта, тренировка </a:t>
            </a:r>
            <a:r>
              <a:rPr lang="ru-RU" sz="2000" i="1" dirty="0" smtClean="0">
                <a:solidFill>
                  <a:srgbClr val="002060"/>
                </a:solidFill>
              </a:rPr>
              <a:t>навыков правильного </a:t>
            </a:r>
            <a:r>
              <a:rPr lang="ru-RU" sz="2000" i="1" dirty="0">
                <a:solidFill>
                  <a:srgbClr val="002060"/>
                </a:solidFill>
              </a:rPr>
              <a:t>носового дыхания при спокойно сомкнутых губах</a:t>
            </a:r>
            <a:r>
              <a:rPr lang="ru-RU" sz="2000" i="1" dirty="0" smtClean="0">
                <a:solidFill>
                  <a:srgbClr val="002060"/>
                </a:solidFill>
              </a:rPr>
              <a:t>.</a:t>
            </a:r>
          </a:p>
          <a:p>
            <a:pPr algn="just"/>
            <a:r>
              <a:rPr lang="ru-RU" sz="2000" i="1" dirty="0">
                <a:solidFill>
                  <a:srgbClr val="002060"/>
                </a:solidFill>
              </a:rPr>
              <a:t>Дети разбиваются на пары. Каждому вручается </a:t>
            </a:r>
            <a:r>
              <a:rPr lang="ru-RU" sz="2000" i="1" dirty="0" smtClean="0">
                <a:solidFill>
                  <a:srgbClr val="002060"/>
                </a:solidFill>
              </a:rPr>
              <a:t>пинг-понговый шарик</a:t>
            </a:r>
            <a:r>
              <a:rPr lang="ru-RU" sz="2000" i="1" dirty="0">
                <a:solidFill>
                  <a:srgbClr val="002060"/>
                </a:solidFill>
              </a:rPr>
              <a:t>. На столе раскладывают ленту, на нее ставят шарики. Дети по </a:t>
            </a:r>
            <a:r>
              <a:rPr lang="ru-RU" sz="2000" i="1" dirty="0" smtClean="0">
                <a:solidFill>
                  <a:srgbClr val="002060"/>
                </a:solidFill>
              </a:rPr>
              <a:t>команде должны </a:t>
            </a:r>
            <a:r>
              <a:rPr lang="ru-RU" sz="2000" i="1" dirty="0">
                <a:solidFill>
                  <a:srgbClr val="002060"/>
                </a:solidFill>
              </a:rPr>
              <a:t>вдохнуть воздух через нос и подуть на свой шарик. Там, где </a:t>
            </a:r>
            <a:r>
              <a:rPr lang="ru-RU" sz="2000" i="1" dirty="0" smtClean="0">
                <a:solidFill>
                  <a:srgbClr val="002060"/>
                </a:solidFill>
              </a:rPr>
              <a:t>шарик останавливается</a:t>
            </a:r>
            <a:r>
              <a:rPr lang="ru-RU" sz="2000" i="1" dirty="0">
                <a:solidFill>
                  <a:srgbClr val="002060"/>
                </a:solidFill>
              </a:rPr>
              <a:t>, напротив ставится кубик или пуговица </a:t>
            </a:r>
            <a:r>
              <a:rPr lang="ru-RU" sz="2000" i="1" dirty="0" smtClean="0">
                <a:solidFill>
                  <a:srgbClr val="002060"/>
                </a:solidFill>
              </a:rPr>
              <a:t>соответствующего цвета</a:t>
            </a:r>
            <a:r>
              <a:rPr lang="ru-RU" sz="2000" i="1" dirty="0">
                <a:solidFill>
                  <a:srgbClr val="002060"/>
                </a:solidFill>
              </a:rPr>
              <a:t>. Побеждает тот участник, чей шарик за 3 попытки укатился дальше.</a:t>
            </a:r>
          </a:p>
        </p:txBody>
      </p:sp>
    </p:spTree>
    <p:extLst>
      <p:ext uri="{BB962C8B-B14F-4D97-AF65-F5344CB8AC3E}">
        <p14:creationId xmlns:p14="http://schemas.microsoft.com/office/powerpoint/2010/main" val="19155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9572" y="404664"/>
            <a:ext cx="7704856" cy="5632311"/>
          </a:xfrm>
          <a:prstGeom prst="rect">
            <a:avLst/>
          </a:prstGeom>
          <a:noFill/>
        </p:spPr>
        <p:txBody>
          <a:bodyPr wrap="square" rtlCol="0">
            <a:spAutoFit/>
          </a:bodyPr>
          <a:lstStyle/>
          <a:p>
            <a:pPr algn="ctr"/>
            <a:r>
              <a:rPr lang="ru-RU" sz="2000" b="1" i="1" dirty="0" smtClean="0">
                <a:solidFill>
                  <a:srgbClr val="002060"/>
                </a:solidFill>
              </a:rPr>
              <a:t>«Поймай </a:t>
            </a:r>
            <a:r>
              <a:rPr lang="ru-RU" sz="2000" b="1" i="1" dirty="0">
                <a:solidFill>
                  <a:srgbClr val="002060"/>
                </a:solidFill>
              </a:rPr>
              <a:t>свой </a:t>
            </a:r>
            <a:r>
              <a:rPr lang="ru-RU" sz="2000" b="1" i="1" dirty="0" smtClean="0">
                <a:solidFill>
                  <a:srgbClr val="002060"/>
                </a:solidFill>
              </a:rPr>
              <a:t>хвост»</a:t>
            </a:r>
          </a:p>
          <a:p>
            <a:pPr algn="just"/>
            <a:r>
              <a:rPr lang="ru-RU" sz="2000" i="1" dirty="0">
                <a:solidFill>
                  <a:srgbClr val="002060"/>
                </a:solidFill>
              </a:rPr>
              <a:t>Цель игры: развитие координации движений, чувства равновесия, </a:t>
            </a:r>
            <a:r>
              <a:rPr lang="ru-RU" sz="2000" i="1" dirty="0" smtClean="0">
                <a:solidFill>
                  <a:srgbClr val="002060"/>
                </a:solidFill>
              </a:rPr>
              <a:t>усиление </a:t>
            </a:r>
            <a:r>
              <a:rPr lang="ru-RU" sz="2000" i="1" dirty="0">
                <a:solidFill>
                  <a:srgbClr val="002060"/>
                </a:solidFill>
              </a:rPr>
              <a:t>обмена веществ; </a:t>
            </a:r>
            <a:r>
              <a:rPr lang="ru-RU" sz="2000" i="1" dirty="0" smtClean="0">
                <a:solidFill>
                  <a:srgbClr val="002060"/>
                </a:solidFill>
              </a:rPr>
              <a:t>стимуляция функции </a:t>
            </a:r>
            <a:r>
              <a:rPr lang="ru-RU" sz="2000" i="1" dirty="0">
                <a:solidFill>
                  <a:srgbClr val="002060"/>
                </a:solidFill>
              </a:rPr>
              <a:t>дыхания</a:t>
            </a:r>
            <a:r>
              <a:rPr lang="ru-RU" sz="2000" i="1" dirty="0" smtClean="0">
                <a:solidFill>
                  <a:srgbClr val="002060"/>
                </a:solidFill>
              </a:rPr>
              <a:t>.</a:t>
            </a:r>
          </a:p>
          <a:p>
            <a:pPr algn="just"/>
            <a:r>
              <a:rPr lang="ru-RU" sz="2000" i="1" dirty="0">
                <a:solidFill>
                  <a:srgbClr val="002060"/>
                </a:solidFill>
              </a:rPr>
              <a:t>Играющие выстраиваются в затылок друг другу и берутся руками</a:t>
            </a:r>
          </a:p>
          <a:p>
            <a:pPr algn="just"/>
            <a:r>
              <a:rPr lang="ru-RU" sz="2000" i="1" dirty="0">
                <a:solidFill>
                  <a:srgbClr val="002060"/>
                </a:solidFill>
              </a:rPr>
              <a:t>за пояс впереди стоящего. Вся колонна — «змея», первый в колонне </a:t>
            </a:r>
            <a:r>
              <a:rPr lang="ru-RU" sz="2000" i="1" dirty="0" smtClean="0">
                <a:solidFill>
                  <a:srgbClr val="002060"/>
                </a:solidFill>
              </a:rPr>
              <a:t>— «</a:t>
            </a:r>
            <a:r>
              <a:rPr lang="ru-RU" sz="2000" i="1" dirty="0">
                <a:solidFill>
                  <a:srgbClr val="002060"/>
                </a:solidFill>
              </a:rPr>
              <a:t>голова», а последний — «хвост». По сигналу ведущего «голова» </a:t>
            </a:r>
            <a:r>
              <a:rPr lang="ru-RU" sz="2000" i="1" dirty="0" smtClean="0">
                <a:solidFill>
                  <a:srgbClr val="002060"/>
                </a:solidFill>
              </a:rPr>
              <a:t>должна поймать </a:t>
            </a:r>
            <a:r>
              <a:rPr lang="ru-RU" sz="2000" i="1" dirty="0">
                <a:solidFill>
                  <a:srgbClr val="002060"/>
                </a:solidFill>
              </a:rPr>
              <a:t>«хвост», который от нее ускользает. «Голова» (ребенок, </a:t>
            </a:r>
            <a:r>
              <a:rPr lang="ru-RU" sz="2000" i="1" dirty="0" smtClean="0">
                <a:solidFill>
                  <a:srgbClr val="002060"/>
                </a:solidFill>
              </a:rPr>
              <a:t>стоящий первым</a:t>
            </a:r>
            <a:r>
              <a:rPr lang="ru-RU" sz="2000" i="1" dirty="0">
                <a:solidFill>
                  <a:srgbClr val="002060"/>
                </a:solidFill>
              </a:rPr>
              <a:t>), поймавшая «хвост», переходит в конец колонны, и </a:t>
            </a:r>
            <a:r>
              <a:rPr lang="ru-RU" sz="2000" i="1" dirty="0" smtClean="0">
                <a:solidFill>
                  <a:srgbClr val="002060"/>
                </a:solidFill>
              </a:rPr>
              <a:t>игра повторяется</a:t>
            </a:r>
            <a:r>
              <a:rPr lang="ru-RU" sz="2000" i="1" dirty="0">
                <a:solidFill>
                  <a:srgbClr val="002060"/>
                </a:solidFill>
              </a:rPr>
              <a:t>. Проигравшими считаются дети, которые «расцепили» цепь; </a:t>
            </a:r>
            <a:r>
              <a:rPr lang="ru-RU" sz="2000" i="1" dirty="0" smtClean="0">
                <a:solidFill>
                  <a:srgbClr val="002060"/>
                </a:solidFill>
              </a:rPr>
              <a:t>они выходят </a:t>
            </a:r>
            <a:r>
              <a:rPr lang="ru-RU" sz="2000" i="1" dirty="0">
                <a:solidFill>
                  <a:srgbClr val="002060"/>
                </a:solidFill>
              </a:rPr>
              <a:t>из игры. Остальные дети становятся в исходное положение </a:t>
            </a:r>
            <a:r>
              <a:rPr lang="ru-RU" sz="2000" i="1" dirty="0" smtClean="0">
                <a:solidFill>
                  <a:srgbClr val="002060"/>
                </a:solidFill>
              </a:rPr>
              <a:t>и продолжают </a:t>
            </a:r>
            <a:r>
              <a:rPr lang="ru-RU" sz="2000" i="1" dirty="0">
                <a:solidFill>
                  <a:srgbClr val="002060"/>
                </a:solidFill>
              </a:rPr>
              <a:t>игру</a:t>
            </a:r>
            <a:r>
              <a:rPr lang="ru-RU" sz="2000" i="1" dirty="0" smtClean="0">
                <a:solidFill>
                  <a:srgbClr val="002060"/>
                </a:solidFill>
              </a:rPr>
              <a:t>.</a:t>
            </a:r>
          </a:p>
          <a:p>
            <a:pPr algn="ctr"/>
            <a:r>
              <a:rPr lang="ru-RU" sz="2000" b="1" i="1" dirty="0">
                <a:solidFill>
                  <a:srgbClr val="002060"/>
                </a:solidFill>
              </a:rPr>
              <a:t>«У кого шарик </a:t>
            </a:r>
            <a:r>
              <a:rPr lang="ru-RU" sz="2000" b="1" i="1" dirty="0" smtClean="0">
                <a:solidFill>
                  <a:srgbClr val="002060"/>
                </a:solidFill>
              </a:rPr>
              <a:t>выше»</a:t>
            </a:r>
          </a:p>
          <a:p>
            <a:pPr algn="just"/>
            <a:r>
              <a:rPr lang="ru-RU" sz="2000" i="1" dirty="0">
                <a:solidFill>
                  <a:srgbClr val="002060"/>
                </a:solidFill>
              </a:rPr>
              <a:t>Цель: улучшение функции дыхания; повышение тонуса; адаптация дыхания и организма в целом </a:t>
            </a:r>
            <a:r>
              <a:rPr lang="ru-RU" sz="2000" i="1" dirty="0" smtClean="0">
                <a:solidFill>
                  <a:srgbClr val="002060"/>
                </a:solidFill>
              </a:rPr>
              <a:t>к физическим </a:t>
            </a:r>
            <a:r>
              <a:rPr lang="ru-RU" sz="2000" i="1" dirty="0">
                <a:solidFill>
                  <a:srgbClr val="002060"/>
                </a:solidFill>
              </a:rPr>
              <a:t>нагрузкам</a:t>
            </a:r>
            <a:r>
              <a:rPr lang="ru-RU" sz="2000" i="1" dirty="0" smtClean="0">
                <a:solidFill>
                  <a:srgbClr val="002060"/>
                </a:solidFill>
              </a:rPr>
              <a:t>.</a:t>
            </a:r>
          </a:p>
          <a:p>
            <a:pPr algn="just"/>
            <a:r>
              <a:rPr lang="ru-RU" sz="2000" i="1" dirty="0">
                <a:solidFill>
                  <a:srgbClr val="002060"/>
                </a:solidFill>
              </a:rPr>
              <a:t>На небольшом расстоянии от головы ребенка виси воздушный шарик. Ребенок должен подойти и, подпрыгнув, подуть на шарик. У кого шарик отлетел дальше, тот и побеждает.</a:t>
            </a:r>
          </a:p>
        </p:txBody>
      </p:sp>
    </p:spTree>
    <p:extLst>
      <p:ext uri="{BB962C8B-B14F-4D97-AF65-F5344CB8AC3E}">
        <p14:creationId xmlns:p14="http://schemas.microsoft.com/office/powerpoint/2010/main" val="3105385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6282</TotalTime>
  <Words>2218</Words>
  <Application>Microsoft Office PowerPoint</Application>
  <PresentationFormat>Экран (4:3)</PresentationFormat>
  <Paragraphs>120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dc:creator>
  <cp:lastModifiedBy>Svetlana</cp:lastModifiedBy>
  <cp:revision>20</cp:revision>
  <dcterms:created xsi:type="dcterms:W3CDTF">2022-11-27T12:49:58Z</dcterms:created>
  <dcterms:modified xsi:type="dcterms:W3CDTF">2022-12-02T09:27:29Z</dcterms:modified>
</cp:coreProperties>
</file>